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3" roundtripDataSignature="AMtx7mhahbfIVNOR3L32Gs9JGRcvaJhW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 name="Google Shape;49;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7b08b7a8b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7b08b7a8b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7b08b7a8b_0_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7b08b7a8b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4" name="Shape 14"/>
        <p:cNvGrpSpPr/>
        <p:nvPr/>
      </p:nvGrpSpPr>
      <p:grpSpPr>
        <a:xfrm>
          <a:off x="0" y="0"/>
          <a:ext cx="0" cy="0"/>
          <a:chOff x="0" y="0"/>
          <a:chExt cx="0" cy="0"/>
        </a:xfrm>
      </p:grpSpPr>
      <p:pic>
        <p:nvPicPr>
          <p:cNvPr id="15" name="Google Shape;15;p17"/>
          <p:cNvPicPr preferRelativeResize="0"/>
          <p:nvPr/>
        </p:nvPicPr>
        <p:blipFill rotWithShape="1">
          <a:blip r:embed="rId2">
            <a:alphaModFix/>
          </a:blip>
          <a:srcRect b="0" l="0" r="0" t="0"/>
          <a:stretch/>
        </p:blipFill>
        <p:spPr>
          <a:xfrm>
            <a:off x="2551" y="0"/>
            <a:ext cx="12188923" cy="6857987"/>
          </a:xfrm>
          <a:prstGeom prst="rect">
            <a:avLst/>
          </a:prstGeom>
          <a:noFill/>
          <a:ln>
            <a:noFill/>
          </a:ln>
        </p:spPr>
      </p:pic>
      <p:sp>
        <p:nvSpPr>
          <p:cNvPr id="16" name="Google Shape;16;p17"/>
          <p:cNvSpPr txBox="1"/>
          <p:nvPr>
            <p:ph type="title"/>
          </p:nvPr>
        </p:nvSpPr>
        <p:spPr>
          <a:xfrm>
            <a:off x="73024" y="57022"/>
            <a:ext cx="12045950" cy="93552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1" sz="3150" u="sng">
                <a:solidFill>
                  <a:srgbClr val="A54D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body"/>
          </p:nvPr>
        </p:nvSpPr>
        <p:spPr>
          <a:xfrm>
            <a:off x="292324" y="1683953"/>
            <a:ext cx="5406390" cy="200088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050">
                <a:solidFill>
                  <a:srgbClr val="424242"/>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 name="Google Shape;18;p1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1" name="Shape 21"/>
        <p:cNvGrpSpPr/>
        <p:nvPr/>
      </p:nvGrpSpPr>
      <p:grpSpPr>
        <a:xfrm>
          <a:off x="0" y="0"/>
          <a:ext cx="0" cy="0"/>
          <a:chOff x="0" y="0"/>
          <a:chExt cx="0" cy="0"/>
        </a:xfrm>
      </p:grpSpPr>
      <p:pic>
        <p:nvPicPr>
          <p:cNvPr id="22" name="Google Shape;22;p18"/>
          <p:cNvPicPr preferRelativeResize="0"/>
          <p:nvPr/>
        </p:nvPicPr>
        <p:blipFill rotWithShape="1">
          <a:blip r:embed="rId2">
            <a:alphaModFix/>
          </a:blip>
          <a:srcRect b="0" l="0" r="0" t="0"/>
          <a:stretch/>
        </p:blipFill>
        <p:spPr>
          <a:xfrm>
            <a:off x="2551" y="0"/>
            <a:ext cx="12188923" cy="6857987"/>
          </a:xfrm>
          <a:prstGeom prst="rect">
            <a:avLst/>
          </a:prstGeom>
          <a:noFill/>
          <a:ln>
            <a:noFill/>
          </a:ln>
        </p:spPr>
      </p:pic>
      <p:pic>
        <p:nvPicPr>
          <p:cNvPr id="23" name="Google Shape;23;p18"/>
          <p:cNvPicPr preferRelativeResize="0"/>
          <p:nvPr/>
        </p:nvPicPr>
        <p:blipFill rotWithShape="1">
          <a:blip r:embed="rId3">
            <a:alphaModFix/>
          </a:blip>
          <a:srcRect b="0" l="0" r="0" t="0"/>
          <a:stretch/>
        </p:blipFill>
        <p:spPr>
          <a:xfrm>
            <a:off x="2551" y="6064087"/>
            <a:ext cx="12188923" cy="793898"/>
          </a:xfrm>
          <a:prstGeom prst="rect">
            <a:avLst/>
          </a:prstGeom>
          <a:noFill/>
          <a:ln>
            <a:noFill/>
          </a:ln>
        </p:spPr>
      </p:pic>
      <p:pic>
        <p:nvPicPr>
          <p:cNvPr id="24" name="Google Shape;24;p18"/>
          <p:cNvPicPr preferRelativeResize="0"/>
          <p:nvPr/>
        </p:nvPicPr>
        <p:blipFill rotWithShape="1">
          <a:blip r:embed="rId4">
            <a:alphaModFix/>
          </a:blip>
          <a:srcRect b="0" l="0" r="0" t="0"/>
          <a:stretch/>
        </p:blipFill>
        <p:spPr>
          <a:xfrm>
            <a:off x="0" y="5979388"/>
            <a:ext cx="12187500" cy="739998"/>
          </a:xfrm>
          <a:prstGeom prst="rect">
            <a:avLst/>
          </a:prstGeom>
          <a:noFill/>
          <a:ln>
            <a:noFill/>
          </a:ln>
        </p:spPr>
      </p:pic>
      <p:pic>
        <p:nvPicPr>
          <p:cNvPr id="25" name="Google Shape;25;p18"/>
          <p:cNvPicPr preferRelativeResize="0"/>
          <p:nvPr/>
        </p:nvPicPr>
        <p:blipFill rotWithShape="1">
          <a:blip r:embed="rId5">
            <a:alphaModFix/>
          </a:blip>
          <a:srcRect b="0" l="0" r="0" t="0"/>
          <a:stretch/>
        </p:blipFill>
        <p:spPr>
          <a:xfrm>
            <a:off x="1341122" y="0"/>
            <a:ext cx="9564980" cy="5921013"/>
          </a:xfrm>
          <a:prstGeom prst="rect">
            <a:avLst/>
          </a:prstGeom>
          <a:noFill/>
          <a:ln>
            <a:noFill/>
          </a:ln>
        </p:spPr>
      </p:pic>
      <p:sp>
        <p:nvSpPr>
          <p:cNvPr id="26" name="Google Shape;26;p1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sp>
        <p:nvSpPr>
          <p:cNvPr id="30" name="Google Shape;30;p19"/>
          <p:cNvSpPr txBox="1"/>
          <p:nvPr>
            <p:ph type="title"/>
          </p:nvPr>
        </p:nvSpPr>
        <p:spPr>
          <a:xfrm>
            <a:off x="73024" y="57022"/>
            <a:ext cx="12045950" cy="93552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1" sz="3150" u="sng">
                <a:solidFill>
                  <a:srgbClr val="A54D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20"/>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1" sz="3150" u="sng">
                <a:solidFill>
                  <a:srgbClr val="A54D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50">
                <a:solidFill>
                  <a:srgbClr val="42424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0" name="Shape 40"/>
        <p:cNvGrpSpPr/>
        <p:nvPr/>
      </p:nvGrpSpPr>
      <p:grpSpPr>
        <a:xfrm>
          <a:off x="0" y="0"/>
          <a:ext cx="0" cy="0"/>
          <a:chOff x="0" y="0"/>
          <a:chExt cx="0" cy="0"/>
        </a:xfrm>
      </p:grpSpPr>
      <p:sp>
        <p:nvSpPr>
          <p:cNvPr id="41" name="Google Shape;41;p21"/>
          <p:cNvSpPr txBox="1"/>
          <p:nvPr>
            <p:ph type="title"/>
          </p:nvPr>
        </p:nvSpPr>
        <p:spPr>
          <a:xfrm>
            <a:off x="73024" y="57022"/>
            <a:ext cx="12045950" cy="93552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1" sz="3150" u="sng">
                <a:solidFill>
                  <a:srgbClr val="A54D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21"/>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6"/>
          <p:cNvPicPr preferRelativeResize="0"/>
          <p:nvPr/>
        </p:nvPicPr>
        <p:blipFill rotWithShape="1">
          <a:blip r:embed="rId1">
            <a:alphaModFix/>
          </a:blip>
          <a:srcRect b="0" l="0" r="0" t="0"/>
          <a:stretch/>
        </p:blipFill>
        <p:spPr>
          <a:xfrm>
            <a:off x="2551" y="0"/>
            <a:ext cx="12188923" cy="6857987"/>
          </a:xfrm>
          <a:prstGeom prst="rect">
            <a:avLst/>
          </a:prstGeom>
          <a:noFill/>
          <a:ln>
            <a:noFill/>
          </a:ln>
        </p:spPr>
      </p:pic>
      <p:pic>
        <p:nvPicPr>
          <p:cNvPr id="7" name="Google Shape;7;p16"/>
          <p:cNvPicPr preferRelativeResize="0"/>
          <p:nvPr/>
        </p:nvPicPr>
        <p:blipFill rotWithShape="1">
          <a:blip r:embed="rId2">
            <a:alphaModFix/>
          </a:blip>
          <a:srcRect b="0" l="0" r="0" t="0"/>
          <a:stretch/>
        </p:blipFill>
        <p:spPr>
          <a:xfrm>
            <a:off x="2551" y="6064087"/>
            <a:ext cx="12188923" cy="793898"/>
          </a:xfrm>
          <a:prstGeom prst="rect">
            <a:avLst/>
          </a:prstGeom>
          <a:noFill/>
          <a:ln>
            <a:noFill/>
          </a:ln>
        </p:spPr>
      </p:pic>
      <p:pic>
        <p:nvPicPr>
          <p:cNvPr id="8" name="Google Shape;8;p16"/>
          <p:cNvPicPr preferRelativeResize="0"/>
          <p:nvPr/>
        </p:nvPicPr>
        <p:blipFill rotWithShape="1">
          <a:blip r:embed="rId3">
            <a:alphaModFix/>
          </a:blip>
          <a:srcRect b="0" l="0" r="0" t="0"/>
          <a:stretch/>
        </p:blipFill>
        <p:spPr>
          <a:xfrm>
            <a:off x="0" y="5979388"/>
            <a:ext cx="12187500" cy="739998"/>
          </a:xfrm>
          <a:prstGeom prst="rect">
            <a:avLst/>
          </a:prstGeom>
          <a:noFill/>
          <a:ln>
            <a:noFill/>
          </a:ln>
        </p:spPr>
      </p:pic>
      <p:sp>
        <p:nvSpPr>
          <p:cNvPr id="9" name="Google Shape;9;p16"/>
          <p:cNvSpPr txBox="1"/>
          <p:nvPr>
            <p:ph type="title"/>
          </p:nvPr>
        </p:nvSpPr>
        <p:spPr>
          <a:xfrm>
            <a:off x="73024" y="57022"/>
            <a:ext cx="12045950" cy="93552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1" sz="3150" u="sng" cap="none" strike="noStrike">
                <a:solidFill>
                  <a:srgbClr val="A54D7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6"/>
          <p:cNvSpPr txBox="1"/>
          <p:nvPr>
            <p:ph idx="1" type="body"/>
          </p:nvPr>
        </p:nvSpPr>
        <p:spPr>
          <a:xfrm>
            <a:off x="292324" y="1683953"/>
            <a:ext cx="5406390" cy="200088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2050" u="none" cap="none" strike="noStrike">
                <a:solidFill>
                  <a:srgbClr val="424242"/>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1" name="Google Shape;11;p1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 name="Shape 50"/>
        <p:cNvGrpSpPr/>
        <p:nvPr/>
      </p:nvGrpSpPr>
      <p:grpSpPr>
        <a:xfrm>
          <a:off x="0" y="0"/>
          <a:ext cx="0" cy="0"/>
          <a:chOff x="0" y="0"/>
          <a:chExt cx="0" cy="0"/>
        </a:xfrm>
      </p:grpSpPr>
      <p:grpSp>
        <p:nvGrpSpPr>
          <p:cNvPr id="51" name="Google Shape;51;p1"/>
          <p:cNvGrpSpPr/>
          <p:nvPr/>
        </p:nvGrpSpPr>
        <p:grpSpPr>
          <a:xfrm>
            <a:off x="-449" y="116000"/>
            <a:ext cx="12192898" cy="6857986"/>
            <a:chOff x="-1424" y="0"/>
            <a:chExt cx="12192898" cy="6857986"/>
          </a:xfrm>
        </p:grpSpPr>
        <p:pic>
          <p:nvPicPr>
            <p:cNvPr id="52" name="Google Shape;52;p1"/>
            <p:cNvPicPr preferRelativeResize="0"/>
            <p:nvPr/>
          </p:nvPicPr>
          <p:blipFill rotWithShape="1">
            <a:blip r:embed="rId3">
              <a:alphaModFix/>
            </a:blip>
            <a:srcRect b="0" l="0" r="0" t="0"/>
            <a:stretch/>
          </p:blipFill>
          <p:spPr>
            <a:xfrm>
              <a:off x="2551" y="0"/>
              <a:ext cx="12188923" cy="6857986"/>
            </a:xfrm>
            <a:prstGeom prst="rect">
              <a:avLst/>
            </a:prstGeom>
            <a:noFill/>
            <a:ln>
              <a:noFill/>
            </a:ln>
          </p:spPr>
        </p:pic>
        <p:pic>
          <p:nvPicPr>
            <p:cNvPr id="53" name="Google Shape;53;p1"/>
            <p:cNvPicPr preferRelativeResize="0"/>
            <p:nvPr/>
          </p:nvPicPr>
          <p:blipFill rotWithShape="1">
            <a:blip r:embed="rId4">
              <a:alphaModFix/>
            </a:blip>
            <a:srcRect b="0" l="0" r="0" t="0"/>
            <a:stretch/>
          </p:blipFill>
          <p:spPr>
            <a:xfrm>
              <a:off x="0" y="5221102"/>
              <a:ext cx="12187500" cy="739985"/>
            </a:xfrm>
            <a:prstGeom prst="rect">
              <a:avLst/>
            </a:prstGeom>
            <a:noFill/>
            <a:ln>
              <a:noFill/>
            </a:ln>
          </p:spPr>
        </p:pic>
        <p:pic>
          <p:nvPicPr>
            <p:cNvPr id="54" name="Google Shape;54;p1"/>
            <p:cNvPicPr preferRelativeResize="0"/>
            <p:nvPr/>
          </p:nvPicPr>
          <p:blipFill rotWithShape="1">
            <a:blip r:embed="rId5">
              <a:alphaModFix/>
            </a:blip>
            <a:srcRect b="0" l="0" r="0" t="0"/>
            <a:stretch/>
          </p:blipFill>
          <p:spPr>
            <a:xfrm>
              <a:off x="-1424" y="5961088"/>
              <a:ext cx="12188925" cy="896848"/>
            </a:xfrm>
            <a:prstGeom prst="rect">
              <a:avLst/>
            </a:prstGeom>
            <a:noFill/>
            <a:ln>
              <a:noFill/>
            </a:ln>
          </p:spPr>
        </p:pic>
      </p:grpSp>
      <p:sp>
        <p:nvSpPr>
          <p:cNvPr id="55" name="Google Shape;55;p1"/>
          <p:cNvSpPr txBox="1"/>
          <p:nvPr>
            <p:ph type="title"/>
          </p:nvPr>
        </p:nvSpPr>
        <p:spPr>
          <a:xfrm>
            <a:off x="2910176" y="1494550"/>
            <a:ext cx="6532200" cy="1427400"/>
          </a:xfrm>
          <a:prstGeom prst="rect">
            <a:avLst/>
          </a:prstGeom>
          <a:noFill/>
          <a:ln>
            <a:noFill/>
          </a:ln>
        </p:spPr>
        <p:txBody>
          <a:bodyPr anchorCtr="0" anchor="t" bIns="0" lIns="0" spcFirstLastPara="1" rIns="0" wrap="square" tIns="12700">
            <a:spAutoFit/>
          </a:bodyPr>
          <a:lstStyle/>
          <a:p>
            <a:pPr indent="0" lvl="0" marL="7620" rtl="0" algn="ctr">
              <a:lnSpc>
                <a:spcPct val="113928"/>
              </a:lnSpc>
              <a:spcBef>
                <a:spcPts val="0"/>
              </a:spcBef>
              <a:spcAft>
                <a:spcPts val="0"/>
              </a:spcAft>
              <a:buSzPts val="1400"/>
              <a:buNone/>
            </a:pPr>
            <a:r>
              <a:rPr b="0" i="0" lang="en-US" sz="2800" u="none">
                <a:solidFill>
                  <a:srgbClr val="000000"/>
                </a:solidFill>
                <a:latin typeface="Georgia"/>
                <a:ea typeface="Georgia"/>
                <a:cs typeface="Georgia"/>
                <a:sym typeface="Georgia"/>
              </a:rPr>
              <a:t>Project Name</a:t>
            </a:r>
            <a:endParaRPr sz="2800">
              <a:latin typeface="Georgia"/>
              <a:ea typeface="Georgia"/>
              <a:cs typeface="Georgia"/>
              <a:sym typeface="Georgia"/>
            </a:endParaRPr>
          </a:p>
          <a:p>
            <a:pPr indent="0" lvl="0" marL="12700" marR="5080" rtl="0" algn="ctr">
              <a:lnSpc>
                <a:spcPct val="107857"/>
              </a:lnSpc>
              <a:spcBef>
                <a:spcPts val="215"/>
              </a:spcBef>
              <a:spcAft>
                <a:spcPts val="0"/>
              </a:spcAft>
              <a:buSzPts val="1400"/>
              <a:buNone/>
            </a:pPr>
            <a:r>
              <a:rPr i="0" lang="en-US" sz="2800" u="none">
                <a:solidFill>
                  <a:srgbClr val="E36C09"/>
                </a:solidFill>
                <a:latin typeface="Georgia"/>
                <a:ea typeface="Georgia"/>
                <a:cs typeface="Georgia"/>
                <a:sym typeface="Georgia"/>
              </a:rPr>
              <a:t>Brain Tumor Detection and Classification Using</a:t>
            </a:r>
            <a:endParaRPr sz="2800">
              <a:solidFill>
                <a:srgbClr val="E36C09"/>
              </a:solidFill>
              <a:latin typeface="Georgia"/>
              <a:ea typeface="Georgia"/>
              <a:cs typeface="Georgia"/>
              <a:sym typeface="Georgia"/>
            </a:endParaRPr>
          </a:p>
        </p:txBody>
      </p:sp>
      <p:sp>
        <p:nvSpPr>
          <p:cNvPr id="56" name="Google Shape;56;p1"/>
          <p:cNvSpPr txBox="1"/>
          <p:nvPr/>
        </p:nvSpPr>
        <p:spPr>
          <a:xfrm>
            <a:off x="4168775" y="2921952"/>
            <a:ext cx="47244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n-US" sz="2800" u="none" cap="none" strike="noStrike">
                <a:solidFill>
                  <a:srgbClr val="EB9C49"/>
                </a:solidFill>
                <a:latin typeface="Georgia"/>
                <a:ea typeface="Georgia"/>
                <a:cs typeface="Georgia"/>
                <a:sym typeface="Georgia"/>
              </a:rPr>
              <a:t>  </a:t>
            </a:r>
            <a:r>
              <a:rPr b="1" i="0" lang="en-US" sz="2800" u="none" cap="none" strike="noStrike">
                <a:solidFill>
                  <a:srgbClr val="E36C09"/>
                </a:solidFill>
                <a:latin typeface="Georgia"/>
                <a:ea typeface="Georgia"/>
                <a:cs typeface="Georgia"/>
                <a:sym typeface="Georgia"/>
              </a:rPr>
              <a:t>Artificial  Intelligence</a:t>
            </a:r>
            <a:endParaRPr b="1" i="0" sz="2800" u="none" cap="none" strike="noStrike">
              <a:solidFill>
                <a:srgbClr val="E36C09"/>
              </a:solidFill>
              <a:latin typeface="Georgia"/>
              <a:ea typeface="Georgia"/>
              <a:cs typeface="Georgia"/>
              <a:sym typeface="Georgia"/>
            </a:endParaRPr>
          </a:p>
        </p:txBody>
      </p:sp>
      <p:sp>
        <p:nvSpPr>
          <p:cNvPr id="57" name="Google Shape;57;p1"/>
          <p:cNvSpPr txBox="1"/>
          <p:nvPr/>
        </p:nvSpPr>
        <p:spPr>
          <a:xfrm>
            <a:off x="9122725" y="4123325"/>
            <a:ext cx="2835600" cy="1267800"/>
          </a:xfrm>
          <a:prstGeom prst="rect">
            <a:avLst/>
          </a:prstGeom>
          <a:noFill/>
          <a:ln>
            <a:noFill/>
          </a:ln>
        </p:spPr>
        <p:txBody>
          <a:bodyPr anchorCtr="0" anchor="t" bIns="0" lIns="0" spcFirstLastPara="1" rIns="0" wrap="square" tIns="12700">
            <a:spAutoFit/>
          </a:bodyPr>
          <a:lstStyle/>
          <a:p>
            <a:pPr indent="0" lvl="0" marL="12700" marR="0" rtl="0" algn="l">
              <a:lnSpc>
                <a:spcPct val="113928"/>
              </a:lnSpc>
              <a:spcBef>
                <a:spcPts val="0"/>
              </a:spcBef>
              <a:spcAft>
                <a:spcPts val="0"/>
              </a:spcAft>
              <a:buClr>
                <a:srgbClr val="000000"/>
              </a:buClr>
              <a:buSzPts val="1500"/>
              <a:buFont typeface="Arial"/>
              <a:buNone/>
            </a:pPr>
            <a:r>
              <a:rPr b="0" i="0" lang="en-US" sz="1500" u="none" cap="none" strike="noStrike">
                <a:solidFill>
                  <a:srgbClr val="000000"/>
                </a:solidFill>
                <a:latin typeface="Georgia"/>
                <a:ea typeface="Georgia"/>
                <a:cs typeface="Georgia"/>
                <a:sym typeface="Georgia"/>
              </a:rPr>
              <a:t>TEAM MEMBER’S: L.Jyothsna</a:t>
            </a:r>
            <a:endParaRPr b="0" i="0" sz="1500" u="none" cap="none" strike="noStrike">
              <a:solidFill>
                <a:srgbClr val="000000"/>
              </a:solidFill>
              <a:latin typeface="Georgia"/>
              <a:ea typeface="Georgia"/>
              <a:cs typeface="Georgia"/>
              <a:sym typeface="Georgia"/>
            </a:endParaRPr>
          </a:p>
          <a:p>
            <a:pPr indent="899160" lvl="0" marL="749300" marR="44450" rtl="0" algn="l">
              <a:lnSpc>
                <a:spcPct val="107857"/>
              </a:lnSpc>
              <a:spcBef>
                <a:spcPts val="105"/>
              </a:spcBef>
              <a:spcAft>
                <a:spcPts val="0"/>
              </a:spcAft>
              <a:buClr>
                <a:srgbClr val="000000"/>
              </a:buClr>
              <a:buSzPts val="1500"/>
              <a:buFont typeface="Arial"/>
              <a:buNone/>
            </a:pPr>
            <a:r>
              <a:rPr b="0" i="0" lang="en-US" sz="1500" u="none" cap="none" strike="noStrike">
                <a:solidFill>
                  <a:srgbClr val="000000"/>
                </a:solidFill>
                <a:latin typeface="Georgia"/>
                <a:ea typeface="Georgia"/>
                <a:cs typeface="Georgia"/>
                <a:sym typeface="Georgia"/>
              </a:rPr>
              <a:t>S.Surabhi ROLL NO: 227Y1A6682</a:t>
            </a:r>
            <a:endParaRPr b="0" i="0" sz="1500" u="none" cap="none" strike="noStrike">
              <a:solidFill>
                <a:srgbClr val="000000"/>
              </a:solidFill>
              <a:latin typeface="Georgia"/>
              <a:ea typeface="Georgia"/>
              <a:cs typeface="Georgia"/>
              <a:sym typeface="Georgia"/>
            </a:endParaRPr>
          </a:p>
          <a:p>
            <a:pPr indent="996950" lvl="0" marL="612775" marR="5080" rtl="0" algn="l">
              <a:lnSpc>
                <a:spcPct val="107857"/>
              </a:lnSpc>
              <a:spcBef>
                <a:spcPts val="5"/>
              </a:spcBef>
              <a:spcAft>
                <a:spcPts val="0"/>
              </a:spcAft>
              <a:buClr>
                <a:srgbClr val="000000"/>
              </a:buClr>
              <a:buSzPts val="1500"/>
              <a:buFont typeface="Arial"/>
              <a:buNone/>
            </a:pPr>
            <a:r>
              <a:rPr b="0" i="0" lang="en-US" sz="1500" u="none" cap="none" strike="noStrike">
                <a:solidFill>
                  <a:srgbClr val="000000"/>
                </a:solidFill>
                <a:latin typeface="Georgia"/>
                <a:ea typeface="Georgia"/>
                <a:cs typeface="Georgia"/>
                <a:sym typeface="Georgia"/>
              </a:rPr>
              <a:t>227 Y1A66B8 BATCH NO:32</a:t>
            </a:r>
            <a:endParaRPr b="0" i="0" sz="1500" u="none" cap="none" strike="noStrike">
              <a:solidFill>
                <a:srgbClr val="00000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txBox="1"/>
          <p:nvPr>
            <p:ph type="title"/>
          </p:nvPr>
        </p:nvSpPr>
        <p:spPr>
          <a:xfrm>
            <a:off x="73024" y="57022"/>
            <a:ext cx="12045900" cy="4279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2</a:t>
            </a:r>
            <a:r>
              <a:rPr i="0" lang="en-US" sz="2100" u="none">
                <a:solidFill>
                  <a:srgbClr val="222222"/>
                </a:solidFill>
                <a:highlight>
                  <a:srgbClr val="92CCDC"/>
                </a:highlight>
              </a:rPr>
              <a:t>. </a:t>
            </a:r>
            <a:r>
              <a:rPr i="0" lang="en-US" sz="2600" u="none">
                <a:solidFill>
                  <a:srgbClr val="222222"/>
                </a:solidFill>
                <a:highlight>
                  <a:srgbClr val="92CCDC"/>
                </a:highlight>
              </a:rPr>
              <a:t>Image Segmentation</a:t>
            </a:r>
            <a:endParaRPr i="0" sz="26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100" u="none">
                <a:solidFill>
                  <a:srgbClr val="222222"/>
                </a:solidFill>
                <a:highlight>
                  <a:srgbClr val="92CCDC"/>
                </a:highlight>
              </a:rPr>
              <a:t>Algorithm</a:t>
            </a:r>
            <a:r>
              <a:rPr b="0" i="0" lang="en-US" sz="2100" u="none">
                <a:solidFill>
                  <a:srgbClr val="222222"/>
                </a:solidFill>
                <a:highlight>
                  <a:srgbClr val="92CCDC"/>
                </a:highlight>
              </a:rPr>
              <a:t>: Tumor Segmentation</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100" u="none">
                <a:solidFill>
                  <a:srgbClr val="222222"/>
                </a:solidFill>
                <a:highlight>
                  <a:srgbClr val="92CCDC"/>
                </a:highlight>
              </a:rPr>
              <a:t>Input</a:t>
            </a:r>
            <a:r>
              <a:rPr b="0" i="0" lang="en-US" sz="2100" u="none">
                <a:solidFill>
                  <a:srgbClr val="222222"/>
                </a:solidFill>
                <a:highlight>
                  <a:srgbClr val="92CCDC"/>
                </a:highlight>
              </a:rPr>
              <a:t>: Preprocessed MRI image.</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100" u="none">
                <a:solidFill>
                  <a:srgbClr val="222222"/>
                </a:solidFill>
                <a:highlight>
                  <a:srgbClr val="92CCDC"/>
                </a:highlight>
              </a:rPr>
              <a:t>Steps:</a:t>
            </a:r>
            <a:endParaRPr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Apply thresholding:</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Use global or adaptive thresholding to separate the tumor from the background.</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Convert the image to a binary format where potential tumor regions are marked.</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Use edge detection:</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100" u="none">
                <a:solidFill>
                  <a:srgbClr val="222222"/>
                </a:solidFill>
                <a:highlight>
                  <a:srgbClr val="92CCDC"/>
                </a:highlight>
              </a:rPr>
              <a:t>Apply Sobel or Canny edge detection to identify the boundaries of the tumor.</a:t>
            </a:r>
            <a:endParaRPr b="0" i="0" sz="2100" u="none">
              <a:solidFill>
                <a:srgbClr val="222222"/>
              </a:solidFill>
              <a:highlight>
                <a:srgbClr val="92CCDC"/>
              </a:highlight>
            </a:endParaRPr>
          </a:p>
          <a:p>
            <a:pPr indent="0" lvl="0" marL="0" rtl="0" algn="l">
              <a:lnSpc>
                <a:spcPct val="100000"/>
              </a:lnSpc>
              <a:spcBef>
                <a:spcPts val="0"/>
              </a:spcBef>
              <a:spcAft>
                <a:spcPts val="0"/>
              </a:spcAft>
              <a:buSzPts val="1400"/>
              <a:buNone/>
            </a:pPr>
            <a:r>
              <a:rPr b="0" i="0" lang="en-US" sz="2100" u="none">
                <a:solidFill>
                  <a:srgbClr val="222222"/>
                </a:solidFill>
                <a:highlight>
                  <a:srgbClr val="92CCDC"/>
                </a:highlight>
              </a:rPr>
              <a:t>AI.</a:t>
            </a:r>
            <a:endParaRPr b="0" i="0" sz="21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b="0" i="0" sz="21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100" u="none">
                <a:solidFill>
                  <a:srgbClr val="222222"/>
                </a:solidFill>
                <a:highlight>
                  <a:srgbClr val="92CCDC"/>
                </a:highlight>
              </a:rPr>
              <a:t>Output</a:t>
            </a:r>
            <a:r>
              <a:rPr b="0" i="0" lang="en-US" sz="2100" u="none">
                <a:solidFill>
                  <a:srgbClr val="222222"/>
                </a:solidFill>
                <a:highlight>
                  <a:srgbClr val="92CCDC"/>
                </a:highlight>
              </a:rPr>
              <a:t>: Binary mask of the tumor region.</a:t>
            </a:r>
            <a:endParaRPr b="0" i="0" sz="2100" u="none">
              <a:solidFill>
                <a:srgbClr val="222222"/>
              </a:solidFill>
              <a:highlight>
                <a:srgbClr val="92CCDC"/>
              </a:highlight>
            </a:endParaRPr>
          </a:p>
        </p:txBody>
      </p:sp>
      <p:pic>
        <p:nvPicPr>
          <p:cNvPr id="133" name="Google Shape;133;p10"/>
          <p:cNvPicPr preferRelativeResize="0"/>
          <p:nvPr/>
        </p:nvPicPr>
        <p:blipFill rotWithShape="1">
          <a:blip r:embed="rId3">
            <a:alphaModFix/>
          </a:blip>
          <a:srcRect b="0" l="0" r="0" t="0"/>
          <a:stretch/>
        </p:blipFill>
        <p:spPr>
          <a:xfrm>
            <a:off x="0" y="4572000"/>
            <a:ext cx="12192000" cy="199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1"/>
          <p:cNvSpPr txBox="1"/>
          <p:nvPr>
            <p:ph type="title"/>
          </p:nvPr>
        </p:nvSpPr>
        <p:spPr>
          <a:xfrm>
            <a:off x="73024" y="57022"/>
            <a:ext cx="12045900" cy="4440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i="0" lang="en-US" sz="2700" u="none">
                <a:solidFill>
                  <a:srgbClr val="222222"/>
                </a:solidFill>
                <a:highlight>
                  <a:srgbClr val="92CCDC"/>
                </a:highlight>
              </a:rPr>
              <a:t>3.Feature Extraction</a:t>
            </a:r>
            <a:endParaRPr i="0" sz="27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300" u="none">
                <a:solidFill>
                  <a:srgbClr val="222222"/>
                </a:solidFill>
                <a:highlight>
                  <a:srgbClr val="92CCDC"/>
                </a:highlight>
              </a:rPr>
              <a:t>Algorithm</a:t>
            </a:r>
            <a:r>
              <a:rPr b="0" i="0" lang="en-US" sz="2300" u="none">
                <a:solidFill>
                  <a:srgbClr val="222222"/>
                </a:solidFill>
                <a:highlight>
                  <a:srgbClr val="92CCDC"/>
                </a:highlight>
              </a:rPr>
              <a:t>: Feature Extraction</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300" u="none">
                <a:solidFill>
                  <a:srgbClr val="222222"/>
                </a:solidFill>
                <a:highlight>
                  <a:srgbClr val="92CCDC"/>
                </a:highlight>
              </a:rPr>
              <a:t>Input:</a:t>
            </a:r>
            <a:r>
              <a:rPr b="0" i="0" lang="en-US" sz="2300" u="none">
                <a:solidFill>
                  <a:srgbClr val="222222"/>
                </a:solidFill>
                <a:highlight>
                  <a:srgbClr val="92CCDC"/>
                </a:highlight>
              </a:rPr>
              <a:t> Segmented tumor region.</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300" u="none">
                <a:solidFill>
                  <a:srgbClr val="222222"/>
                </a:solidFill>
                <a:highlight>
                  <a:srgbClr val="92CCDC"/>
                </a:highlight>
              </a:rPr>
              <a:t>Steps:</a:t>
            </a:r>
            <a:endParaRPr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300" u="none">
                <a:solidFill>
                  <a:srgbClr val="222222"/>
                </a:solidFill>
                <a:highlight>
                  <a:srgbClr val="92CCDC"/>
                </a:highlight>
              </a:rPr>
              <a:t>Extract shape features:</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300" u="none">
                <a:solidFill>
                  <a:srgbClr val="222222"/>
                </a:solidFill>
                <a:highlight>
                  <a:srgbClr val="92CCDC"/>
                </a:highlight>
              </a:rPr>
              <a:t>Calculate area (number of pixels in the tumor region).</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300" u="none">
                <a:solidFill>
                  <a:srgbClr val="222222"/>
                </a:solidFill>
                <a:highlight>
                  <a:srgbClr val="92CCDC"/>
                </a:highlight>
              </a:rPr>
              <a:t>Compute perimeter (length of the boundary of the tumor).</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300" u="none">
                <a:solidFill>
                  <a:srgbClr val="222222"/>
                </a:solidFill>
                <a:highlight>
                  <a:srgbClr val="92CCDC"/>
                </a:highlight>
              </a:rPr>
              <a:t>Determine compactness (ratio of the area to the square of the perimeter).</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3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300" u="none">
                <a:solidFill>
                  <a:srgbClr val="222222"/>
                </a:solidFill>
                <a:highlight>
                  <a:srgbClr val="92CCDC"/>
                </a:highlight>
              </a:rPr>
              <a:t>Output:</a:t>
            </a:r>
            <a:r>
              <a:rPr b="0" i="0" lang="en-US" sz="2300" u="none">
                <a:solidFill>
                  <a:srgbClr val="222222"/>
                </a:solidFill>
                <a:highlight>
                  <a:srgbClr val="92CCDC"/>
                </a:highlight>
              </a:rPr>
              <a:t> Feature vector describing the tumor.</a:t>
            </a:r>
            <a:endParaRPr b="0" i="0" sz="23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2"/>
          <p:cNvSpPr txBox="1"/>
          <p:nvPr>
            <p:ph type="title"/>
          </p:nvPr>
        </p:nvSpPr>
        <p:spPr>
          <a:xfrm>
            <a:off x="73024" y="57022"/>
            <a:ext cx="12045900" cy="5410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i="0" lang="en-US" sz="2800" u="none">
                <a:solidFill>
                  <a:srgbClr val="222222"/>
                </a:solidFill>
                <a:highlight>
                  <a:srgbClr val="92CCDC"/>
                </a:highlight>
              </a:rPr>
              <a:t>4. Classification</a:t>
            </a:r>
            <a:endParaRPr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800" u="none">
                <a:solidFill>
                  <a:srgbClr val="222222"/>
                </a:solidFill>
                <a:highlight>
                  <a:srgbClr val="92CCDC"/>
                </a:highlight>
              </a:rPr>
              <a:t>Algorithm:</a:t>
            </a:r>
            <a:r>
              <a:rPr b="0" i="0" lang="en-US" sz="2800" u="none">
                <a:solidFill>
                  <a:srgbClr val="222222"/>
                </a:solidFill>
                <a:highlight>
                  <a:srgbClr val="92CCDC"/>
                </a:highlight>
              </a:rPr>
              <a:t> Tumor Classification</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800" u="none">
                <a:solidFill>
                  <a:srgbClr val="222222"/>
                </a:solidFill>
                <a:highlight>
                  <a:srgbClr val="92CCDC"/>
                </a:highlight>
              </a:rPr>
              <a:t>Input:</a:t>
            </a:r>
            <a:r>
              <a:rPr b="0" i="0" lang="en-US" sz="2800" u="none">
                <a:solidFill>
                  <a:srgbClr val="222222"/>
                </a:solidFill>
                <a:highlight>
                  <a:srgbClr val="92CCDC"/>
                </a:highlight>
              </a:rPr>
              <a:t> Feature vector.</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800" u="none">
                <a:solidFill>
                  <a:srgbClr val="222222"/>
                </a:solidFill>
                <a:highlight>
                  <a:srgbClr val="92CCDC"/>
                </a:highlight>
              </a:rPr>
              <a:t>Steps:</a:t>
            </a:r>
            <a:endParaRPr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800" u="none">
                <a:solidFill>
                  <a:srgbClr val="222222"/>
                </a:solidFill>
                <a:highlight>
                  <a:srgbClr val="92CCDC"/>
                </a:highlight>
              </a:rPr>
              <a:t>Load pre-trained classifier (e.g., Support Vector Machine, Random Forest, k-Nearest Neighbors).</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800" u="none">
                <a:solidFill>
                  <a:srgbClr val="222222"/>
                </a:solidFill>
                <a:highlight>
                  <a:srgbClr val="92CCDC"/>
                </a:highlight>
              </a:rPr>
              <a:t>Input the feature vector into the classifier.</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800" u="none">
                <a:solidFill>
                  <a:srgbClr val="222222"/>
                </a:solidFill>
                <a:highlight>
                  <a:srgbClr val="92CCDC"/>
                </a:highlight>
              </a:rPr>
              <a:t>Obtain classification result from the classifier</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8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300" u="none">
                <a:solidFill>
                  <a:srgbClr val="222222"/>
                </a:solidFill>
                <a:highlight>
                  <a:srgbClr val="92CCDC"/>
                </a:highlight>
              </a:rPr>
              <a:t>Output:</a:t>
            </a:r>
            <a:r>
              <a:rPr b="0" i="0" lang="en-US" sz="2300" u="none">
                <a:solidFill>
                  <a:srgbClr val="222222"/>
                </a:solidFill>
                <a:highlight>
                  <a:srgbClr val="92CCDC"/>
                </a:highlight>
              </a:rPr>
              <a:t> Feature vector describing the tumor.</a:t>
            </a:r>
            <a:endParaRPr b="0" i="0" sz="28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sz="4850">
              <a:highlight>
                <a:srgbClr val="92CCDC"/>
              </a:highlight>
            </a:endParaRPr>
          </a:p>
        </p:txBody>
      </p:sp>
      <p:pic>
        <p:nvPicPr>
          <p:cNvPr id="144" name="Google Shape;144;p12"/>
          <p:cNvPicPr preferRelativeResize="0"/>
          <p:nvPr/>
        </p:nvPicPr>
        <p:blipFill rotWithShape="1">
          <a:blip r:embed="rId3">
            <a:alphaModFix/>
          </a:blip>
          <a:srcRect b="0" l="0" r="0" t="0"/>
          <a:stretch/>
        </p:blipFill>
        <p:spPr>
          <a:xfrm>
            <a:off x="0" y="4894775"/>
            <a:ext cx="11964525" cy="214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73024" y="57022"/>
            <a:ext cx="12045900" cy="5002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i="0" lang="en-US" sz="2500" u="none">
                <a:solidFill>
                  <a:srgbClr val="222222"/>
                </a:solidFill>
                <a:highlight>
                  <a:srgbClr val="92CCDC"/>
                </a:highlight>
              </a:rPr>
              <a:t>5. Post-Processing</a:t>
            </a:r>
            <a:endParaRPr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i="0" lang="en-US" sz="2500" u="none">
                <a:solidFill>
                  <a:srgbClr val="222222"/>
                </a:solidFill>
                <a:highlight>
                  <a:srgbClr val="92CCDC"/>
                </a:highlight>
              </a:rPr>
              <a:t>Algorithm:</a:t>
            </a:r>
            <a:r>
              <a:rPr b="0" i="0" lang="en-US" sz="2500" u="none">
                <a:solidFill>
                  <a:srgbClr val="222222"/>
                </a:solidFill>
                <a:highlight>
                  <a:srgbClr val="92CCDC"/>
                </a:highlight>
              </a:rPr>
              <a:t> Post-Processing</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i="0" lang="en-US" sz="2500" u="none">
                <a:solidFill>
                  <a:srgbClr val="222222"/>
                </a:solidFill>
                <a:highlight>
                  <a:srgbClr val="92CCDC"/>
                </a:highlight>
              </a:rPr>
              <a:t>Input:</a:t>
            </a:r>
            <a:r>
              <a:rPr b="0" i="0" lang="en-US" sz="2500" u="none">
                <a:solidFill>
                  <a:srgbClr val="222222"/>
                </a:solidFill>
                <a:highlight>
                  <a:srgbClr val="92CCDC"/>
                </a:highlight>
              </a:rPr>
              <a:t> Classification result.</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i="0" lang="en-US" sz="2500" u="none">
                <a:solidFill>
                  <a:srgbClr val="222222"/>
                </a:solidFill>
                <a:highlight>
                  <a:srgbClr val="92CCDC"/>
                </a:highlight>
              </a:rPr>
              <a:t>Steps:</a:t>
            </a:r>
            <a:endParaRPr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b="0" i="0" lang="en-US" sz="2500" u="none">
                <a:solidFill>
                  <a:srgbClr val="222222"/>
                </a:solidFill>
                <a:highlight>
                  <a:srgbClr val="92CCDC"/>
                </a:highlight>
              </a:rPr>
              <a:t>Overlay segmented tumor on the original MRI image:</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b="0" i="0" lang="en-US" sz="2500" u="none">
                <a:solidFill>
                  <a:srgbClr val="222222"/>
                </a:solidFill>
                <a:highlight>
                  <a:srgbClr val="92CCDC"/>
                </a:highlight>
              </a:rPr>
              <a:t>Superimpose the binary mask of the tumor region onto the original MRI image for visualization.</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rPr b="0" i="0" lang="en-US" sz="2500" u="none">
                <a:solidFill>
                  <a:srgbClr val="222222"/>
                </a:solidFill>
                <a:highlight>
                  <a:srgbClr val="92CCDC"/>
                </a:highlight>
              </a:rPr>
              <a:t>Display the classification result:</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500" u="none">
                <a:solidFill>
                  <a:srgbClr val="222222"/>
                </a:solidFill>
                <a:highlight>
                  <a:srgbClr val="92CCDC"/>
                </a:highlight>
              </a:rPr>
              <a:t>Output:</a:t>
            </a:r>
            <a:r>
              <a:rPr b="0" i="0" lang="en-US" sz="2500" u="none">
                <a:solidFill>
                  <a:srgbClr val="222222"/>
                </a:solidFill>
                <a:highlight>
                  <a:srgbClr val="92CCDC"/>
                </a:highlight>
              </a:rPr>
              <a:t> Visualization and report generation.</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b="0" i="0" sz="2500" u="none">
              <a:solidFill>
                <a:srgbClr val="222222"/>
              </a:solidFill>
              <a:highlight>
                <a:srgbClr val="92CCDC"/>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txBox="1"/>
          <p:nvPr>
            <p:ph type="title"/>
          </p:nvPr>
        </p:nvSpPr>
        <p:spPr>
          <a:xfrm>
            <a:off x="73024" y="57022"/>
            <a:ext cx="12045900" cy="638700"/>
          </a:xfrm>
          <a:prstGeom prst="rect">
            <a:avLst/>
          </a:prstGeom>
          <a:noFill/>
          <a:ln>
            <a:noFill/>
          </a:ln>
        </p:spPr>
        <p:txBody>
          <a:bodyPr anchorCtr="0" anchor="t" bIns="0" lIns="0" spcFirstLastPara="1" rIns="0" wrap="square" tIns="0">
            <a:spAutoFit/>
          </a:bodyPr>
          <a:lstStyle/>
          <a:p>
            <a:pPr indent="0" lvl="0" marL="4114800" rtl="0" algn="l">
              <a:lnSpc>
                <a:spcPct val="100000"/>
              </a:lnSpc>
              <a:spcBef>
                <a:spcPts val="0"/>
              </a:spcBef>
              <a:spcAft>
                <a:spcPts val="0"/>
              </a:spcAft>
              <a:buSzPts val="1400"/>
              <a:buNone/>
            </a:pPr>
            <a:r>
              <a:rPr lang="en-US" sz="4150"/>
              <a:t>Conclusion </a:t>
            </a:r>
            <a:endParaRPr sz="4150"/>
          </a:p>
        </p:txBody>
      </p:sp>
      <p:sp>
        <p:nvSpPr>
          <p:cNvPr id="155" name="Google Shape;155;p14"/>
          <p:cNvSpPr txBox="1"/>
          <p:nvPr/>
        </p:nvSpPr>
        <p:spPr>
          <a:xfrm>
            <a:off x="0" y="963725"/>
            <a:ext cx="11529600" cy="22164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3100"/>
              <a:buFont typeface="Arial"/>
              <a:buNone/>
            </a:pPr>
            <a:r>
              <a:rPr b="0" i="0" lang="en-US" sz="3100" u="none" cap="none" strike="noStrike">
                <a:solidFill>
                  <a:srgbClr val="000000"/>
                </a:solidFill>
                <a:latin typeface="Arial"/>
                <a:ea typeface="Arial"/>
                <a:cs typeface="Arial"/>
                <a:sym typeface="Arial"/>
              </a:rPr>
              <a:t>I</a:t>
            </a:r>
            <a:r>
              <a:rPr b="0" i="0" lang="en-US" sz="3300" u="none" cap="none" strike="noStrike">
                <a:solidFill>
                  <a:srgbClr val="000000"/>
                </a:solidFill>
                <a:latin typeface="Arial"/>
                <a:ea typeface="Arial"/>
                <a:cs typeface="Arial"/>
                <a:sym typeface="Arial"/>
              </a:rPr>
              <a:t>n conclusion, the application of artificial intelligence (AI) in the detection and classification of brain tumors represents a significant advancement in medical diagnostics.</a:t>
            </a:r>
            <a:endParaRPr b="0" i="0" sz="33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e7b08b7a8b_0_0"/>
          <p:cNvSpPr txBox="1"/>
          <p:nvPr>
            <p:ph type="title"/>
          </p:nvPr>
        </p:nvSpPr>
        <p:spPr>
          <a:xfrm>
            <a:off x="73024" y="57022"/>
            <a:ext cx="120459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u="none"/>
              <a:t>output’s</a:t>
            </a:r>
            <a:endParaRPr u="none"/>
          </a:p>
        </p:txBody>
      </p:sp>
      <p:pic>
        <p:nvPicPr>
          <p:cNvPr id="161" name="Google Shape;161;g2e7b08b7a8b_0_0"/>
          <p:cNvPicPr preferRelativeResize="0"/>
          <p:nvPr/>
        </p:nvPicPr>
        <p:blipFill>
          <a:blip r:embed="rId3">
            <a:alphaModFix/>
          </a:blip>
          <a:stretch>
            <a:fillRect/>
          </a:stretch>
        </p:blipFill>
        <p:spPr>
          <a:xfrm>
            <a:off x="959175" y="904725"/>
            <a:ext cx="9410450" cy="507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e7b08b7a8b_0_5"/>
          <p:cNvSpPr txBox="1"/>
          <p:nvPr>
            <p:ph type="title"/>
          </p:nvPr>
        </p:nvSpPr>
        <p:spPr>
          <a:xfrm>
            <a:off x="73024" y="57022"/>
            <a:ext cx="12045900" cy="1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650">
                <a:solidFill>
                  <a:schemeClr val="dk1"/>
                </a:solidFill>
              </a:rPr>
              <a:t>.</a:t>
            </a:r>
            <a:endParaRPr sz="650">
              <a:solidFill>
                <a:schemeClr val="dk1"/>
              </a:solidFill>
            </a:endParaRPr>
          </a:p>
        </p:txBody>
      </p:sp>
      <p:pic>
        <p:nvPicPr>
          <p:cNvPr id="167" name="Google Shape;167;g2e7b08b7a8b_0_5"/>
          <p:cNvPicPr preferRelativeResize="0"/>
          <p:nvPr/>
        </p:nvPicPr>
        <p:blipFill rotWithShape="1">
          <a:blip r:embed="rId3">
            <a:alphaModFix/>
          </a:blip>
          <a:srcRect b="0" l="-3444" r="0" t="0"/>
          <a:stretch/>
        </p:blipFill>
        <p:spPr>
          <a:xfrm>
            <a:off x="495875" y="694225"/>
            <a:ext cx="5055351" cy="2806674"/>
          </a:xfrm>
          <a:prstGeom prst="rect">
            <a:avLst/>
          </a:prstGeom>
          <a:noFill/>
          <a:ln>
            <a:noFill/>
          </a:ln>
        </p:spPr>
      </p:pic>
      <p:pic>
        <p:nvPicPr>
          <p:cNvPr id="168" name="Google Shape;168;g2e7b08b7a8b_0_5"/>
          <p:cNvPicPr preferRelativeResize="0"/>
          <p:nvPr/>
        </p:nvPicPr>
        <p:blipFill rotWithShape="1">
          <a:blip r:embed="rId4">
            <a:alphaModFix/>
          </a:blip>
          <a:srcRect b="8045" l="0" r="-8213" t="0"/>
          <a:stretch/>
        </p:blipFill>
        <p:spPr>
          <a:xfrm>
            <a:off x="6428200" y="694225"/>
            <a:ext cx="4253175" cy="2806675"/>
          </a:xfrm>
          <a:prstGeom prst="rect">
            <a:avLst/>
          </a:prstGeom>
          <a:noFill/>
          <a:ln>
            <a:noFill/>
          </a:ln>
        </p:spPr>
      </p:pic>
      <p:pic>
        <p:nvPicPr>
          <p:cNvPr id="169" name="Google Shape;169;g2e7b08b7a8b_0_5"/>
          <p:cNvPicPr preferRelativeResize="0"/>
          <p:nvPr/>
        </p:nvPicPr>
        <p:blipFill>
          <a:blip r:embed="rId5">
            <a:alphaModFix/>
          </a:blip>
          <a:stretch>
            <a:fillRect/>
          </a:stretch>
        </p:blipFill>
        <p:spPr>
          <a:xfrm>
            <a:off x="671750" y="3775525"/>
            <a:ext cx="5313949" cy="2930075"/>
          </a:xfrm>
          <a:prstGeom prst="rect">
            <a:avLst/>
          </a:prstGeom>
          <a:noFill/>
          <a:ln>
            <a:noFill/>
          </a:ln>
        </p:spPr>
      </p:pic>
      <p:pic>
        <p:nvPicPr>
          <p:cNvPr id="170" name="Google Shape;170;g2e7b08b7a8b_0_5"/>
          <p:cNvPicPr preferRelativeResize="0"/>
          <p:nvPr/>
        </p:nvPicPr>
        <p:blipFill>
          <a:blip r:embed="rId6">
            <a:alphaModFix/>
          </a:blip>
          <a:stretch>
            <a:fillRect/>
          </a:stretch>
        </p:blipFill>
        <p:spPr>
          <a:xfrm>
            <a:off x="6568200" y="3682300"/>
            <a:ext cx="4113175" cy="2340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73024" y="57022"/>
            <a:ext cx="12045900" cy="34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100"/>
              <a:t>.</a:t>
            </a:r>
            <a:endParaRPr sz="100"/>
          </a:p>
        </p:txBody>
      </p:sp>
      <p:pic>
        <p:nvPicPr>
          <p:cNvPr id="176" name="Google Shape;176;p15"/>
          <p:cNvPicPr preferRelativeResize="0"/>
          <p:nvPr/>
        </p:nvPicPr>
        <p:blipFill rotWithShape="1">
          <a:blip r:embed="rId3">
            <a:alphaModFix/>
          </a:blip>
          <a:srcRect b="-65399" l="0" r="0" t="-29532"/>
          <a:stretch/>
        </p:blipFill>
        <p:spPr>
          <a:xfrm>
            <a:off x="3490900" y="2042625"/>
            <a:ext cx="5210250" cy="380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nvSpPr>
        <p:spPr>
          <a:xfrm>
            <a:off x="1934485" y="4270563"/>
            <a:ext cx="8378825" cy="494030"/>
          </a:xfrm>
          <a:prstGeom prst="rect">
            <a:avLst/>
          </a:prstGeom>
          <a:solidFill>
            <a:srgbClr val="C8DAF7"/>
          </a:solidFill>
          <a:ln>
            <a:noFill/>
          </a:ln>
        </p:spPr>
        <p:txBody>
          <a:bodyPr anchorCtr="0" anchor="t" bIns="0" lIns="0" spcFirstLastPara="1" rIns="0" wrap="square" tIns="0">
            <a:spAutoFit/>
          </a:bodyPr>
          <a:lstStyle/>
          <a:p>
            <a:pPr indent="0" lvl="0" marL="0" marR="0" rtl="0" algn="l">
              <a:lnSpc>
                <a:spcPct val="106361"/>
              </a:lnSpc>
              <a:spcBef>
                <a:spcPts val="0"/>
              </a:spcBef>
              <a:spcAft>
                <a:spcPts val="0"/>
              </a:spcAft>
              <a:buClr>
                <a:srgbClr val="000000"/>
              </a:buClr>
              <a:buSzPts val="3600"/>
              <a:buFont typeface="Arial"/>
              <a:buNone/>
            </a:pPr>
            <a:r>
              <a:rPr b="0" i="0" lang="en-US" sz="3600" u="none" cap="none" strike="noStrike">
                <a:solidFill>
                  <a:srgbClr val="000000"/>
                </a:solidFill>
                <a:latin typeface="Georgia"/>
                <a:ea typeface="Georgia"/>
                <a:cs typeface="Georgia"/>
                <a:sym typeface="Georgia"/>
              </a:rPr>
              <a:t>Brain Tumor Detection and Classification</a:t>
            </a:r>
            <a:endParaRPr b="0" i="0" sz="3600" u="none" cap="none" strike="noStrike">
              <a:solidFill>
                <a:srgbClr val="000000"/>
              </a:solidFill>
              <a:latin typeface="Georgia"/>
              <a:ea typeface="Georgia"/>
              <a:cs typeface="Georgia"/>
              <a:sym typeface="Georgia"/>
            </a:endParaRPr>
          </a:p>
        </p:txBody>
      </p:sp>
      <p:sp>
        <p:nvSpPr>
          <p:cNvPr id="63" name="Google Shape;63;p2"/>
          <p:cNvSpPr txBox="1"/>
          <p:nvPr/>
        </p:nvSpPr>
        <p:spPr>
          <a:xfrm>
            <a:off x="3221675" y="4877450"/>
            <a:ext cx="6452100" cy="1143600"/>
          </a:xfrm>
          <a:prstGeom prst="rect">
            <a:avLst/>
          </a:prstGeom>
          <a:solidFill>
            <a:srgbClr val="C8DAF7"/>
          </a:solidFill>
          <a:ln>
            <a:noFill/>
          </a:ln>
        </p:spPr>
        <p:txBody>
          <a:bodyPr anchorCtr="0" anchor="t" bIns="0" lIns="0" spcFirstLastPara="1" rIns="0" wrap="square" tIns="0">
            <a:spAutoFit/>
          </a:bodyPr>
          <a:lstStyle/>
          <a:p>
            <a:pPr indent="0" lvl="0" marL="109854" marR="0" rtl="0" algn="l">
              <a:lnSpc>
                <a:spcPct val="106361"/>
              </a:lnSpc>
              <a:spcBef>
                <a:spcPts val="0"/>
              </a:spcBef>
              <a:spcAft>
                <a:spcPts val="0"/>
              </a:spcAft>
              <a:buClr>
                <a:srgbClr val="000000"/>
              </a:buClr>
              <a:buSzPts val="3600"/>
              <a:buFont typeface="Arial"/>
              <a:buNone/>
            </a:pPr>
            <a:r>
              <a:rPr b="0" i="0" lang="en-US" sz="3600" u="none" cap="none" strike="noStrike">
                <a:solidFill>
                  <a:srgbClr val="000000"/>
                </a:solidFill>
                <a:latin typeface="Georgia"/>
                <a:ea typeface="Georgia"/>
                <a:cs typeface="Georgia"/>
                <a:sym typeface="Georgia"/>
              </a:rPr>
              <a:t>using Artificial Intelligence</a:t>
            </a:r>
            <a:endParaRPr b="0" i="0" sz="3600" u="none" cap="none" strike="noStrike">
              <a:solidFill>
                <a:srgbClr val="000000"/>
              </a:solidFill>
              <a:latin typeface="Georgia"/>
              <a:ea typeface="Georgia"/>
              <a:cs typeface="Georgia"/>
              <a:sym typeface="Georgia"/>
            </a:endParaRPr>
          </a:p>
          <a:p>
            <a:pPr indent="0" lvl="0" marL="0" marR="0" rtl="0" algn="l">
              <a:lnSpc>
                <a:spcPct val="106361"/>
              </a:lnSpc>
              <a:spcBef>
                <a:spcPts val="0"/>
              </a:spcBef>
              <a:spcAft>
                <a:spcPts val="0"/>
              </a:spcAft>
              <a:buClr>
                <a:srgbClr val="000000"/>
              </a:buClr>
              <a:buSzPts val="3600"/>
              <a:buFont typeface="Arial"/>
              <a:buNone/>
            </a:pPr>
            <a:r>
              <a:t/>
            </a:r>
            <a:endParaRPr b="0" i="0" sz="3600" u="none" cap="none" strike="noStrike">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b="0" l="0" r="0" t="0"/>
          <a:stretch/>
        </p:blipFill>
        <p:spPr>
          <a:xfrm>
            <a:off x="2551" y="0"/>
            <a:ext cx="12188923" cy="6857987"/>
          </a:xfrm>
          <a:prstGeom prst="rect">
            <a:avLst/>
          </a:prstGeom>
          <a:noFill/>
          <a:ln>
            <a:noFill/>
          </a:ln>
        </p:spPr>
      </p:pic>
      <p:grpSp>
        <p:nvGrpSpPr>
          <p:cNvPr id="69" name="Google Shape;69;p3"/>
          <p:cNvGrpSpPr/>
          <p:nvPr/>
        </p:nvGrpSpPr>
        <p:grpSpPr>
          <a:xfrm>
            <a:off x="0" y="5979388"/>
            <a:ext cx="12191474" cy="878597"/>
            <a:chOff x="0" y="5979388"/>
            <a:chExt cx="12191474" cy="878597"/>
          </a:xfrm>
        </p:grpSpPr>
        <p:pic>
          <p:nvPicPr>
            <p:cNvPr id="70" name="Google Shape;70;p3"/>
            <p:cNvPicPr preferRelativeResize="0"/>
            <p:nvPr/>
          </p:nvPicPr>
          <p:blipFill rotWithShape="1">
            <a:blip r:embed="rId4">
              <a:alphaModFix/>
            </a:blip>
            <a:srcRect b="0" l="0" r="0" t="0"/>
            <a:stretch/>
          </p:blipFill>
          <p:spPr>
            <a:xfrm>
              <a:off x="2551" y="6064087"/>
              <a:ext cx="12188923" cy="793898"/>
            </a:xfrm>
            <a:prstGeom prst="rect">
              <a:avLst/>
            </a:prstGeom>
            <a:noFill/>
            <a:ln>
              <a:noFill/>
            </a:ln>
          </p:spPr>
        </p:pic>
        <p:pic>
          <p:nvPicPr>
            <p:cNvPr id="71" name="Google Shape;71;p3"/>
            <p:cNvPicPr preferRelativeResize="0"/>
            <p:nvPr/>
          </p:nvPicPr>
          <p:blipFill rotWithShape="1">
            <a:blip r:embed="rId5">
              <a:alphaModFix/>
            </a:blip>
            <a:srcRect b="0" l="0" r="0" t="0"/>
            <a:stretch/>
          </p:blipFill>
          <p:spPr>
            <a:xfrm>
              <a:off x="0" y="5979388"/>
              <a:ext cx="12187500" cy="739998"/>
            </a:xfrm>
            <a:prstGeom prst="rect">
              <a:avLst/>
            </a:prstGeom>
            <a:noFill/>
            <a:ln>
              <a:noFill/>
            </a:ln>
          </p:spPr>
        </p:pic>
      </p:grpSp>
      <p:sp>
        <p:nvSpPr>
          <p:cNvPr id="72" name="Google Shape;72;p3"/>
          <p:cNvSpPr txBox="1"/>
          <p:nvPr>
            <p:ph type="title"/>
          </p:nvPr>
        </p:nvSpPr>
        <p:spPr>
          <a:xfrm>
            <a:off x="1414142" y="715668"/>
            <a:ext cx="1820545" cy="44371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i="0" lang="en-US" sz="2800" u="none">
                <a:solidFill>
                  <a:srgbClr val="974806"/>
                </a:solidFill>
                <a:latin typeface="Georgia"/>
                <a:ea typeface="Georgia"/>
                <a:cs typeface="Georgia"/>
                <a:sym typeface="Georgia"/>
              </a:rPr>
              <a:t>Abstract</a:t>
            </a:r>
            <a:endParaRPr sz="2800">
              <a:solidFill>
                <a:srgbClr val="974806"/>
              </a:solidFill>
              <a:latin typeface="Georgia"/>
              <a:ea typeface="Georgia"/>
              <a:cs typeface="Georgia"/>
              <a:sym typeface="Georgia"/>
            </a:endParaRPr>
          </a:p>
        </p:txBody>
      </p:sp>
      <p:sp>
        <p:nvSpPr>
          <p:cNvPr id="73" name="Google Shape;73;p3"/>
          <p:cNvSpPr txBox="1"/>
          <p:nvPr/>
        </p:nvSpPr>
        <p:spPr>
          <a:xfrm>
            <a:off x="974325" y="1422275"/>
            <a:ext cx="9685200" cy="3543900"/>
          </a:xfrm>
          <a:prstGeom prst="rect">
            <a:avLst/>
          </a:prstGeom>
          <a:noFill/>
          <a:ln>
            <a:noFill/>
          </a:ln>
        </p:spPr>
        <p:txBody>
          <a:bodyPr anchorCtr="0" anchor="t" bIns="0" lIns="0" spcFirstLastPara="1" rIns="0" wrap="square" tIns="14600">
            <a:spAutoFit/>
          </a:bodyPr>
          <a:lstStyle/>
          <a:p>
            <a:pPr indent="0" lvl="0" marL="12700" marR="0" rtl="0" algn="l">
              <a:lnSpc>
                <a:spcPct val="102439"/>
              </a:lnSpc>
              <a:spcBef>
                <a:spcPts val="0"/>
              </a:spcBef>
              <a:spcAft>
                <a:spcPts val="0"/>
              </a:spcAft>
              <a:buClr>
                <a:srgbClr val="000000"/>
              </a:buClr>
              <a:buSzPts val="2250"/>
              <a:buFont typeface="Arial"/>
              <a:buNone/>
            </a:pPr>
            <a:r>
              <a:rPr b="0" i="0" lang="en-US" sz="2250" u="none" cap="none" strike="noStrike">
                <a:solidFill>
                  <a:srgbClr val="1A4854"/>
                </a:solidFill>
                <a:latin typeface="Georgia"/>
                <a:ea typeface="Georgia"/>
                <a:cs typeface="Georgia"/>
                <a:sym typeface="Georgia"/>
              </a:rPr>
              <a:t>Brain tumors are a critical health concern worldwide, often requiring accurateand timely diagnosis for effective treatment planning. </a:t>
            </a:r>
            <a:endParaRPr b="0" i="0" sz="1600" u="none" cap="none" strike="noStrike">
              <a:solidFill>
                <a:srgbClr val="000000"/>
              </a:solidFill>
              <a:latin typeface="Arial"/>
              <a:ea typeface="Arial"/>
              <a:cs typeface="Arial"/>
              <a:sym typeface="Arial"/>
            </a:endParaRPr>
          </a:p>
          <a:p>
            <a:pPr indent="0" lvl="0" marL="12700" marR="0" rtl="0" algn="l">
              <a:lnSpc>
                <a:spcPct val="84829"/>
              </a:lnSpc>
              <a:spcBef>
                <a:spcPts val="0"/>
              </a:spcBef>
              <a:spcAft>
                <a:spcPts val="0"/>
              </a:spcAft>
              <a:buClr>
                <a:srgbClr val="000000"/>
              </a:buClr>
              <a:buSzPts val="2250"/>
              <a:buFont typeface="Arial"/>
              <a:buNone/>
            </a:pPr>
            <a:r>
              <a:t/>
            </a:r>
            <a:endParaRPr b="0" i="0" sz="2250" u="none" cap="none" strike="noStrike">
              <a:solidFill>
                <a:srgbClr val="1A4854"/>
              </a:solidFill>
              <a:latin typeface="Georgia"/>
              <a:ea typeface="Georgia"/>
              <a:cs typeface="Georgia"/>
              <a:sym typeface="Georgia"/>
            </a:endParaRPr>
          </a:p>
          <a:p>
            <a:pPr indent="0" lvl="0" marL="12700" marR="0" rtl="0" algn="l">
              <a:lnSpc>
                <a:spcPct val="84829"/>
              </a:lnSpc>
              <a:spcBef>
                <a:spcPts val="0"/>
              </a:spcBef>
              <a:spcAft>
                <a:spcPts val="0"/>
              </a:spcAft>
              <a:buClr>
                <a:srgbClr val="000000"/>
              </a:buClr>
              <a:buSzPts val="2250"/>
              <a:buFont typeface="Arial"/>
              <a:buNone/>
            </a:pPr>
            <a:r>
              <a:rPr b="0" i="0" lang="en-US" sz="2250" u="none" cap="none" strike="noStrike">
                <a:solidFill>
                  <a:srgbClr val="1A4854"/>
                </a:solidFill>
                <a:latin typeface="Georgia"/>
                <a:ea typeface="Georgia"/>
                <a:cs typeface="Georgia"/>
                <a:sym typeface="Georgia"/>
              </a:rPr>
              <a:t> Traditional methods oftumor detection involve manual inspection of medical images by radiologists,which can be time-consuming and subjective.</a:t>
            </a:r>
            <a:endParaRPr b="0" i="0" sz="1600" u="none" cap="none" strike="noStrike">
              <a:solidFill>
                <a:srgbClr val="000000"/>
              </a:solidFill>
              <a:latin typeface="Arial"/>
              <a:ea typeface="Arial"/>
              <a:cs typeface="Arial"/>
              <a:sym typeface="Arial"/>
            </a:endParaRPr>
          </a:p>
          <a:p>
            <a:pPr indent="0" lvl="0" marL="0" marR="0" rtl="0" algn="l">
              <a:lnSpc>
                <a:spcPct val="84829"/>
              </a:lnSpc>
              <a:spcBef>
                <a:spcPts val="0"/>
              </a:spcBef>
              <a:spcAft>
                <a:spcPts val="0"/>
              </a:spcAft>
              <a:buClr>
                <a:srgbClr val="000000"/>
              </a:buClr>
              <a:buSzPts val="2250"/>
              <a:buFont typeface="Arial"/>
              <a:buNone/>
            </a:pPr>
            <a:r>
              <a:t/>
            </a:r>
            <a:endParaRPr b="0" i="0" sz="2250" u="none" cap="none" strike="noStrike">
              <a:solidFill>
                <a:srgbClr val="1A4854"/>
              </a:solidFill>
              <a:latin typeface="Georgia"/>
              <a:ea typeface="Georgia"/>
              <a:cs typeface="Georgia"/>
              <a:sym typeface="Georgia"/>
            </a:endParaRPr>
          </a:p>
          <a:p>
            <a:pPr indent="0" lvl="0" marL="12700" marR="0" rtl="0" algn="l">
              <a:lnSpc>
                <a:spcPct val="84829"/>
              </a:lnSpc>
              <a:spcBef>
                <a:spcPts val="0"/>
              </a:spcBef>
              <a:spcAft>
                <a:spcPts val="0"/>
              </a:spcAft>
              <a:buClr>
                <a:srgbClr val="000000"/>
              </a:buClr>
              <a:buSzPts val="2250"/>
              <a:buFont typeface="Arial"/>
              <a:buNone/>
            </a:pPr>
            <a:r>
              <a:rPr b="0" i="0" lang="en-US" sz="2250" u="none" cap="none" strike="noStrike">
                <a:solidFill>
                  <a:srgbClr val="1A4854"/>
                </a:solidFill>
                <a:latin typeface="Georgia"/>
                <a:ea typeface="Georgia"/>
                <a:cs typeface="Georgia"/>
                <a:sym typeface="Georgia"/>
              </a:rPr>
              <a:t>This paper proposes a novel approach for brain tumor detection and classification</a:t>
            </a:r>
            <a:endParaRPr b="0" i="0" sz="2250" u="none" cap="none" strike="noStrike">
              <a:solidFill>
                <a:srgbClr val="000000"/>
              </a:solidFill>
              <a:latin typeface="Georgia"/>
              <a:ea typeface="Georgia"/>
              <a:cs typeface="Georgia"/>
              <a:sym typeface="Georgia"/>
            </a:endParaRPr>
          </a:p>
          <a:p>
            <a:pPr indent="0" lvl="0" marL="12700" marR="0" rtl="0" algn="l">
              <a:lnSpc>
                <a:spcPct val="84829"/>
              </a:lnSpc>
              <a:spcBef>
                <a:spcPts val="0"/>
              </a:spcBef>
              <a:spcAft>
                <a:spcPts val="0"/>
              </a:spcAft>
              <a:buClr>
                <a:srgbClr val="000000"/>
              </a:buClr>
              <a:buSzPts val="2250"/>
              <a:buFont typeface="Arial"/>
              <a:buNone/>
            </a:pPr>
            <a:r>
              <a:rPr b="0" i="0" lang="en-US" sz="2250" u="none" cap="none" strike="noStrike">
                <a:solidFill>
                  <a:srgbClr val="1A4854"/>
                </a:solidFill>
                <a:latin typeface="Georgia"/>
                <a:ea typeface="Georgia"/>
                <a:cs typeface="Georgia"/>
                <a:sym typeface="Georgia"/>
              </a:rPr>
              <a:t>using AI.</a:t>
            </a:r>
            <a:endParaRPr b="0" i="0" sz="2250" u="none" cap="none" strike="noStrike">
              <a:solidFill>
                <a:srgbClr val="000000"/>
              </a:solidFill>
              <a:latin typeface="Georgia"/>
              <a:ea typeface="Georgia"/>
              <a:cs typeface="Georgia"/>
              <a:sym typeface="Georgia"/>
            </a:endParaRPr>
          </a:p>
          <a:p>
            <a:pPr indent="0" lvl="0" marL="0" marR="0" rtl="0" algn="l">
              <a:lnSpc>
                <a:spcPct val="100000"/>
              </a:lnSpc>
              <a:spcBef>
                <a:spcPts val="365"/>
              </a:spcBef>
              <a:spcAft>
                <a:spcPts val="0"/>
              </a:spcAft>
              <a:buClr>
                <a:srgbClr val="000000"/>
              </a:buClr>
              <a:buSzPts val="2250"/>
              <a:buFont typeface="Arial"/>
              <a:buNone/>
            </a:pPr>
            <a:r>
              <a:t/>
            </a:r>
            <a:endParaRPr b="0" i="0" sz="2250" u="none" cap="none" strike="noStrike">
              <a:solidFill>
                <a:srgbClr val="000000"/>
              </a:solidFill>
              <a:latin typeface="Georgia"/>
              <a:ea typeface="Georgia"/>
              <a:cs typeface="Georgia"/>
              <a:sym typeface="Georgia"/>
            </a:endParaRPr>
          </a:p>
          <a:p>
            <a:pPr indent="0" lvl="0" marL="64135" marR="0" rtl="0" algn="l">
              <a:lnSpc>
                <a:spcPct val="100000"/>
              </a:lnSpc>
              <a:spcBef>
                <a:spcPts val="5"/>
              </a:spcBef>
              <a:spcAft>
                <a:spcPts val="0"/>
              </a:spcAft>
              <a:buClr>
                <a:srgbClr val="000000"/>
              </a:buClr>
              <a:buSzPts val="2400"/>
              <a:buFont typeface="Arial"/>
              <a:buNone/>
            </a:pPr>
            <a:r>
              <a:rPr b="0" i="0" lang="en-US" sz="2400" u="none" cap="none" strike="noStrike">
                <a:solidFill>
                  <a:srgbClr val="4B112F"/>
                </a:solidFill>
                <a:latin typeface="Georgia"/>
                <a:ea typeface="Georgia"/>
                <a:cs typeface="Georgia"/>
                <a:sym typeface="Georgia"/>
              </a:rPr>
              <a:t>Keywords: </a:t>
            </a:r>
            <a:r>
              <a:rPr b="0" i="0" lang="en-US" sz="1900" u="none" cap="none" strike="noStrike">
                <a:solidFill>
                  <a:srgbClr val="1A4854"/>
                </a:solidFill>
                <a:latin typeface="Georgia"/>
                <a:ea typeface="Georgia"/>
                <a:cs typeface="Georgia"/>
                <a:sym typeface="Georgia"/>
              </a:rPr>
              <a:t>Brain Tumor (BT), MRI-Images, CT, IP, X-ray.</a:t>
            </a:r>
            <a:endParaRPr b="0" i="0" sz="1900" u="none" cap="none" strike="noStrike">
              <a:solidFill>
                <a:srgbClr val="000000"/>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pic>
        <p:nvPicPr>
          <p:cNvPr id="78" name="Google Shape;78;p4"/>
          <p:cNvPicPr preferRelativeResize="0"/>
          <p:nvPr/>
        </p:nvPicPr>
        <p:blipFill rotWithShape="1">
          <a:blip r:embed="rId3">
            <a:alphaModFix/>
          </a:blip>
          <a:srcRect b="0" l="0" r="0" t="0"/>
          <a:stretch/>
        </p:blipFill>
        <p:spPr>
          <a:xfrm>
            <a:off x="2551" y="0"/>
            <a:ext cx="12188923" cy="6857987"/>
          </a:xfrm>
          <a:prstGeom prst="rect">
            <a:avLst/>
          </a:prstGeom>
          <a:noFill/>
          <a:ln>
            <a:noFill/>
          </a:ln>
        </p:spPr>
      </p:pic>
      <p:grpSp>
        <p:nvGrpSpPr>
          <p:cNvPr id="79" name="Google Shape;79;p4"/>
          <p:cNvGrpSpPr/>
          <p:nvPr/>
        </p:nvGrpSpPr>
        <p:grpSpPr>
          <a:xfrm>
            <a:off x="0" y="5979388"/>
            <a:ext cx="12191474" cy="878597"/>
            <a:chOff x="0" y="5979388"/>
            <a:chExt cx="12191474" cy="878597"/>
          </a:xfrm>
        </p:grpSpPr>
        <p:pic>
          <p:nvPicPr>
            <p:cNvPr id="80" name="Google Shape;80;p4"/>
            <p:cNvPicPr preferRelativeResize="0"/>
            <p:nvPr/>
          </p:nvPicPr>
          <p:blipFill rotWithShape="1">
            <a:blip r:embed="rId4">
              <a:alphaModFix/>
            </a:blip>
            <a:srcRect b="0" l="0" r="0" t="0"/>
            <a:stretch/>
          </p:blipFill>
          <p:spPr>
            <a:xfrm>
              <a:off x="2551" y="6064087"/>
              <a:ext cx="12188923" cy="793898"/>
            </a:xfrm>
            <a:prstGeom prst="rect">
              <a:avLst/>
            </a:prstGeom>
            <a:noFill/>
            <a:ln>
              <a:noFill/>
            </a:ln>
          </p:spPr>
        </p:pic>
        <p:pic>
          <p:nvPicPr>
            <p:cNvPr id="81" name="Google Shape;81;p4"/>
            <p:cNvPicPr preferRelativeResize="0"/>
            <p:nvPr/>
          </p:nvPicPr>
          <p:blipFill rotWithShape="1">
            <a:blip r:embed="rId5">
              <a:alphaModFix/>
            </a:blip>
            <a:srcRect b="0" l="0" r="0" t="0"/>
            <a:stretch/>
          </p:blipFill>
          <p:spPr>
            <a:xfrm>
              <a:off x="0" y="5979388"/>
              <a:ext cx="12187500" cy="739998"/>
            </a:xfrm>
            <a:prstGeom prst="rect">
              <a:avLst/>
            </a:prstGeom>
            <a:noFill/>
            <a:ln>
              <a:noFill/>
            </a:ln>
          </p:spPr>
        </p:pic>
      </p:grpSp>
      <p:sp>
        <p:nvSpPr>
          <p:cNvPr id="82" name="Google Shape;82;p4"/>
          <p:cNvSpPr txBox="1"/>
          <p:nvPr>
            <p:ph type="title"/>
          </p:nvPr>
        </p:nvSpPr>
        <p:spPr>
          <a:xfrm>
            <a:off x="73024" y="57022"/>
            <a:ext cx="12045950" cy="935528"/>
          </a:xfrm>
          <a:prstGeom prst="rect">
            <a:avLst/>
          </a:prstGeom>
          <a:noFill/>
          <a:ln>
            <a:noFill/>
          </a:ln>
        </p:spPr>
        <p:txBody>
          <a:bodyPr anchorCtr="0" anchor="t" bIns="0" lIns="0" spcFirstLastPara="1" rIns="0" wrap="square" tIns="411000">
            <a:spAutoFit/>
          </a:bodyPr>
          <a:lstStyle/>
          <a:p>
            <a:pPr indent="0" lvl="0" marL="8020050" rtl="0" algn="l">
              <a:lnSpc>
                <a:spcPct val="100000"/>
              </a:lnSpc>
              <a:spcBef>
                <a:spcPts val="0"/>
              </a:spcBef>
              <a:spcAft>
                <a:spcPts val="0"/>
              </a:spcAft>
              <a:buSzPts val="1400"/>
              <a:buNone/>
            </a:pPr>
            <a:r>
              <a:rPr b="0" i="0" lang="en-US" sz="3350" u="none">
                <a:solidFill>
                  <a:srgbClr val="E36C09"/>
                </a:solidFill>
                <a:latin typeface="Arial"/>
                <a:ea typeface="Arial"/>
                <a:cs typeface="Arial"/>
                <a:sym typeface="Arial"/>
              </a:rPr>
              <a:t>Introduction</a:t>
            </a:r>
            <a:endParaRPr b="0" sz="3350">
              <a:solidFill>
                <a:srgbClr val="E36C09"/>
              </a:solidFill>
              <a:latin typeface="Arial"/>
              <a:ea typeface="Arial"/>
              <a:cs typeface="Arial"/>
              <a:sym typeface="Arial"/>
            </a:endParaRPr>
          </a:p>
        </p:txBody>
      </p:sp>
      <p:grpSp>
        <p:nvGrpSpPr>
          <p:cNvPr id="83" name="Google Shape;83;p4"/>
          <p:cNvGrpSpPr/>
          <p:nvPr/>
        </p:nvGrpSpPr>
        <p:grpSpPr>
          <a:xfrm>
            <a:off x="608048" y="637923"/>
            <a:ext cx="7010375" cy="4864499"/>
            <a:chOff x="608048" y="637923"/>
            <a:chExt cx="7010375" cy="4864499"/>
          </a:xfrm>
        </p:grpSpPr>
        <p:sp>
          <p:nvSpPr>
            <p:cNvPr id="84" name="Google Shape;84;p4"/>
            <p:cNvSpPr/>
            <p:nvPr/>
          </p:nvSpPr>
          <p:spPr>
            <a:xfrm>
              <a:off x="760423" y="1146322"/>
              <a:ext cx="6858000" cy="4356100"/>
            </a:xfrm>
            <a:custGeom>
              <a:rect b="b" l="l" r="r" t="t"/>
              <a:pathLst>
                <a:path extrusionOk="0" h="4356100" w="6858000">
                  <a:moveTo>
                    <a:pt x="6857986" y="4355991"/>
                  </a:moveTo>
                  <a:lnTo>
                    <a:pt x="0" y="4355991"/>
                  </a:lnTo>
                  <a:lnTo>
                    <a:pt x="0" y="0"/>
                  </a:lnTo>
                  <a:lnTo>
                    <a:pt x="6857986" y="0"/>
                  </a:lnTo>
                  <a:lnTo>
                    <a:pt x="6857986" y="4355991"/>
                  </a:lnTo>
                  <a:close/>
                </a:path>
              </a:pathLst>
            </a:custGeom>
            <a:solidFill>
              <a:srgbClr val="F2F2F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5" name="Google Shape;85;p4"/>
            <p:cNvPicPr preferRelativeResize="0"/>
            <p:nvPr/>
          </p:nvPicPr>
          <p:blipFill rotWithShape="1">
            <a:blip r:embed="rId6">
              <a:alphaModFix/>
            </a:blip>
            <a:srcRect b="0" l="0" r="0" t="0"/>
            <a:stretch/>
          </p:blipFill>
          <p:spPr>
            <a:xfrm>
              <a:off x="608048" y="637923"/>
              <a:ext cx="7010360" cy="4864390"/>
            </a:xfrm>
            <a:prstGeom prst="rect">
              <a:avLst/>
            </a:prstGeom>
            <a:noFill/>
            <a:ln>
              <a:noFill/>
            </a:ln>
          </p:spPr>
        </p:pic>
      </p:grpSp>
      <p:sp>
        <p:nvSpPr>
          <p:cNvPr id="86" name="Google Shape;86;p4"/>
          <p:cNvSpPr txBox="1"/>
          <p:nvPr/>
        </p:nvSpPr>
        <p:spPr>
          <a:xfrm>
            <a:off x="7731309" y="1258532"/>
            <a:ext cx="4257000" cy="4565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Brain tumors represent a significant challenge in modern medicine, with varying types and complexities that necessitate accurate and timely diagnosis for effective treatment planning. The traditional methods of diagnosing brain tumors primarily on radiological imaging techniques such as</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105"/>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12700" marR="464184"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-&gt;Magnetic Resonance Imaging (MRI).</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105"/>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-&gt;Computed Tomography (CT).</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5"/>
          <p:cNvPicPr preferRelativeResize="0"/>
          <p:nvPr/>
        </p:nvPicPr>
        <p:blipFill rotWithShape="1">
          <a:blip r:embed="rId3">
            <a:alphaModFix/>
          </a:blip>
          <a:srcRect b="0" l="0" r="0" t="0"/>
          <a:stretch/>
        </p:blipFill>
        <p:spPr>
          <a:xfrm>
            <a:off x="152399" y="152399"/>
            <a:ext cx="5384789" cy="6553186"/>
          </a:xfrm>
          <a:prstGeom prst="rect">
            <a:avLst/>
          </a:prstGeom>
          <a:noFill/>
          <a:ln>
            <a:noFill/>
          </a:ln>
        </p:spPr>
      </p:pic>
      <p:sp>
        <p:nvSpPr>
          <p:cNvPr id="92" name="Google Shape;92;p5"/>
          <p:cNvSpPr txBox="1"/>
          <p:nvPr>
            <p:ph type="title"/>
          </p:nvPr>
        </p:nvSpPr>
        <p:spPr>
          <a:xfrm>
            <a:off x="5757517" y="188274"/>
            <a:ext cx="5974200" cy="638700"/>
          </a:xfrm>
          <a:prstGeom prst="rect">
            <a:avLst/>
          </a:prstGeom>
          <a:noFill/>
          <a:ln cap="flat" cmpd="sng" w="9525">
            <a:solidFill>
              <a:schemeClr val="accent1"/>
            </a:solidFill>
            <a:prstDash val="solid"/>
            <a:round/>
            <a:headEnd len="sm" w="sm" type="none"/>
            <a:tailEnd len="sm" w="sm" type="none"/>
          </a:ln>
        </p:spPr>
        <p:txBody>
          <a:bodyPr anchorCtr="0" anchor="t" bIns="0" lIns="0" spcFirstLastPara="1" rIns="0" wrap="square" tIns="0">
            <a:spAutoFit/>
          </a:bodyPr>
          <a:lstStyle/>
          <a:p>
            <a:pPr indent="0" lvl="0" marL="0" rtl="0" algn="l">
              <a:lnSpc>
                <a:spcPct val="116024"/>
              </a:lnSpc>
              <a:spcBef>
                <a:spcPts val="0"/>
              </a:spcBef>
              <a:spcAft>
                <a:spcPts val="0"/>
              </a:spcAft>
              <a:buSzPts val="1400"/>
              <a:buNone/>
            </a:pPr>
            <a:r>
              <a:rPr lang="en-US" sz="4150" u="none">
                <a:solidFill>
                  <a:srgbClr val="D1282B"/>
                </a:solidFill>
              </a:rPr>
              <a:t>Challenges in Detection</a:t>
            </a:r>
            <a:endParaRPr sz="4150" u="none"/>
          </a:p>
        </p:txBody>
      </p:sp>
      <p:sp>
        <p:nvSpPr>
          <p:cNvPr id="93" name="Google Shape;93;p5"/>
          <p:cNvSpPr/>
          <p:nvPr/>
        </p:nvSpPr>
        <p:spPr>
          <a:xfrm>
            <a:off x="5757517" y="3182928"/>
            <a:ext cx="227965" cy="350520"/>
          </a:xfrm>
          <a:custGeom>
            <a:rect b="b" l="l" r="r" t="t"/>
            <a:pathLst>
              <a:path extrusionOk="0" h="350520" w="227964">
                <a:moveTo>
                  <a:pt x="227636" y="350519"/>
                </a:moveTo>
                <a:lnTo>
                  <a:pt x="0" y="350519"/>
                </a:lnTo>
                <a:lnTo>
                  <a:pt x="0" y="0"/>
                </a:lnTo>
                <a:lnTo>
                  <a:pt x="227636" y="0"/>
                </a:lnTo>
                <a:lnTo>
                  <a:pt x="227636" y="35051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5"/>
          <p:cNvSpPr txBox="1"/>
          <p:nvPr/>
        </p:nvSpPr>
        <p:spPr>
          <a:xfrm>
            <a:off x="5791200" y="1752600"/>
            <a:ext cx="6303645" cy="3223959"/>
          </a:xfrm>
          <a:prstGeom prst="rect">
            <a:avLst/>
          </a:prstGeom>
          <a:solidFill>
            <a:srgbClr val="92CCDC"/>
          </a:solidFill>
          <a:ln cap="flat" cmpd="sng" w="9525">
            <a:solidFill>
              <a:srgbClr val="93B3D7"/>
            </a:solidFill>
            <a:prstDash val="solid"/>
            <a:round/>
            <a:headEnd len="sm" w="sm" type="none"/>
            <a:tailEnd len="sm" w="sm" type="none"/>
          </a:ln>
        </p:spPr>
        <p:txBody>
          <a:bodyPr anchorCtr="0" anchor="t" bIns="0" lIns="0" spcFirstLastPara="1" rIns="0" wrap="square" tIns="12700">
            <a:spAutoFit/>
          </a:bodyPr>
          <a:lstStyle/>
          <a:p>
            <a:pPr indent="-12700" lvl="0" marL="12700" marR="294005" rtl="0" algn="l">
              <a:lnSpc>
                <a:spcPct val="100000"/>
              </a:lnSpc>
              <a:spcBef>
                <a:spcPts val="0"/>
              </a:spcBef>
              <a:spcAft>
                <a:spcPts val="0"/>
              </a:spcAft>
              <a:buClr>
                <a:srgbClr val="000000"/>
              </a:buClr>
              <a:buSzPts val="2300"/>
              <a:buFont typeface="Arial"/>
              <a:buNone/>
            </a:pPr>
            <a:r>
              <a:rPr b="0" i="0" lang="en-US" sz="2300" u="none" cap="none" strike="noStrike">
                <a:solidFill>
                  <a:srgbClr val="674DA7"/>
                </a:solidFill>
                <a:latin typeface="Arial"/>
                <a:ea typeface="Arial"/>
                <a:cs typeface="Arial"/>
                <a:sym typeface="Arial"/>
              </a:rPr>
              <a:t>1.Dataset Quality and Size:</a:t>
            </a:r>
            <a:r>
              <a:rPr b="0" i="0" lang="en-US" sz="2300" u="none" cap="none" strike="noStrike">
                <a:solidFill>
                  <a:srgbClr val="313131"/>
                </a:solidFill>
                <a:latin typeface="Arial"/>
                <a:ea typeface="Arial"/>
                <a:cs typeface="Arial"/>
                <a:sym typeface="Arial"/>
              </a:rPr>
              <a:t>AI models for brain tumor detection </a:t>
            </a:r>
            <a:r>
              <a:rPr b="0" i="0" lang="en-US" sz="2300" u="none" cap="none" strike="noStrike">
                <a:solidFill>
                  <a:srgbClr val="3F3F3F"/>
                </a:solidFill>
                <a:latin typeface="Arial"/>
                <a:ea typeface="Arial"/>
                <a:cs typeface="Arial"/>
                <a:sym typeface="Arial"/>
              </a:rPr>
              <a:t>annotated </a:t>
            </a:r>
            <a:r>
              <a:rPr b="0" i="0" lang="en-US" sz="2300" u="none" cap="none" strike="noStrike">
                <a:solidFill>
                  <a:srgbClr val="313131"/>
                </a:solidFill>
                <a:latin typeface="Arial"/>
                <a:ea typeface="Arial"/>
                <a:cs typeface="Arial"/>
                <a:sym typeface="Arial"/>
              </a:rPr>
              <a:t>require large and diverse datasets of medical images.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114"/>
              </a:spcBef>
              <a:spcAft>
                <a:spcPts val="0"/>
              </a:spcAft>
              <a:buClr>
                <a:srgbClr val="000000"/>
              </a:buClr>
              <a:buSzPts val="2300"/>
              <a:buFont typeface="Arial"/>
              <a:buNone/>
            </a:pPr>
            <a:r>
              <a:t/>
            </a:r>
            <a:endParaRPr b="0" i="0" sz="2300" u="none" cap="none" strike="noStrike">
              <a:solidFill>
                <a:srgbClr val="B6DDE7"/>
              </a:solidFill>
              <a:latin typeface="Arial"/>
              <a:ea typeface="Arial"/>
              <a:cs typeface="Arial"/>
              <a:sym typeface="Arial"/>
            </a:endParaRPr>
          </a:p>
          <a:p>
            <a:pPr indent="-8255" lvl="0" marL="12700" marR="5080" rtl="0" algn="l">
              <a:lnSpc>
                <a:spcPct val="100000"/>
              </a:lnSpc>
              <a:spcBef>
                <a:spcPts val="0"/>
              </a:spcBef>
              <a:spcAft>
                <a:spcPts val="0"/>
              </a:spcAft>
              <a:buClr>
                <a:srgbClr val="000000"/>
              </a:buClr>
              <a:buSzPts val="2300"/>
              <a:buFont typeface="Arial"/>
              <a:buNone/>
            </a:pPr>
            <a:r>
              <a:rPr b="0" i="0" lang="en-US" sz="2300" u="none" cap="none" strike="noStrike">
                <a:solidFill>
                  <a:srgbClr val="674DA7"/>
                </a:solidFill>
                <a:latin typeface="Arial"/>
                <a:ea typeface="Arial"/>
                <a:cs typeface="Arial"/>
                <a:sym typeface="Arial"/>
              </a:rPr>
              <a:t>2.Tumor Heterogeneity: </a:t>
            </a:r>
            <a:r>
              <a:rPr b="0" i="0" lang="en-US" sz="2300" u="none" cap="none" strike="noStrike">
                <a:solidFill>
                  <a:srgbClr val="000000"/>
                </a:solidFill>
                <a:latin typeface="Arial"/>
                <a:ea typeface="Arial"/>
                <a:cs typeface="Arial"/>
                <a:sym typeface="Arial"/>
              </a:rPr>
              <a:t>Brain tumors exhibit considerable heterogeneity in terms of their histological types, genetic mutations, and growth patterns.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114"/>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type="title"/>
          </p:nvPr>
        </p:nvSpPr>
        <p:spPr>
          <a:xfrm>
            <a:off x="1066800" y="685800"/>
            <a:ext cx="4315500" cy="431100"/>
          </a:xfrm>
          <a:prstGeom prst="rect">
            <a:avLst/>
          </a:prstGeom>
          <a:noFill/>
          <a:ln>
            <a:noFill/>
          </a:ln>
        </p:spPr>
        <p:txBody>
          <a:bodyPr anchorCtr="0" anchor="t" bIns="0" lIns="0" spcFirstLastPara="1" rIns="0" wrap="square" tIns="0">
            <a:spAutoFit/>
          </a:bodyPr>
          <a:lstStyle/>
          <a:p>
            <a:pPr indent="0" lvl="0" marL="0" rtl="0" algn="l">
              <a:lnSpc>
                <a:spcPct val="155357"/>
              </a:lnSpc>
              <a:spcBef>
                <a:spcPts val="0"/>
              </a:spcBef>
              <a:spcAft>
                <a:spcPts val="0"/>
              </a:spcAft>
              <a:buSzPts val="1400"/>
              <a:buNone/>
            </a:pPr>
            <a:r>
              <a:rPr i="0" lang="en-US" sz="2800" u="none">
                <a:solidFill>
                  <a:srgbClr val="A54D79"/>
                </a:solidFill>
              </a:rPr>
              <a:t>Enhancing Accuracy</a:t>
            </a:r>
            <a:endParaRPr sz="2800">
              <a:solidFill>
                <a:srgbClr val="A54D79"/>
              </a:solidFill>
            </a:endParaRPr>
          </a:p>
        </p:txBody>
      </p:sp>
      <p:sp>
        <p:nvSpPr>
          <p:cNvPr id="100" name="Google Shape;100;p6"/>
          <p:cNvSpPr txBox="1"/>
          <p:nvPr>
            <p:ph idx="1" type="body"/>
          </p:nvPr>
        </p:nvSpPr>
        <p:spPr>
          <a:xfrm>
            <a:off x="292324" y="1683953"/>
            <a:ext cx="5406300" cy="20133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lang="en-US" sz="2000">
                <a:solidFill>
                  <a:srgbClr val="262626"/>
                </a:solidFill>
              </a:rPr>
              <a:t>Enhancing accuracy for brain tumor detection and classification using AI involves several key strategies and considerations to improve the performance and reliability of AI systems.</a:t>
            </a:r>
            <a:endParaRPr sz="2450"/>
          </a:p>
          <a:p>
            <a:pPr indent="0" lvl="0" marL="0" rtl="0" algn="l">
              <a:lnSpc>
                <a:spcPct val="100000"/>
              </a:lnSpc>
              <a:spcBef>
                <a:spcPts val="1315"/>
              </a:spcBef>
              <a:spcAft>
                <a:spcPts val="0"/>
              </a:spcAft>
              <a:buSzPts val="1400"/>
              <a:buNone/>
            </a:pPr>
            <a:r>
              <a:t/>
            </a:r>
            <a:endParaRPr sz="2200"/>
          </a:p>
          <a:p>
            <a:pPr indent="0" lvl="0" marL="12700" rtl="0" algn="l">
              <a:lnSpc>
                <a:spcPct val="100000"/>
              </a:lnSpc>
              <a:spcBef>
                <a:spcPts val="0"/>
              </a:spcBef>
              <a:spcAft>
                <a:spcPts val="0"/>
              </a:spcAft>
              <a:buSzPts val="1400"/>
              <a:buNone/>
            </a:pPr>
            <a:r>
              <a:rPr b="1" lang="en-US" sz="1700">
                <a:solidFill>
                  <a:srgbClr val="000000"/>
                </a:solidFill>
                <a:latin typeface="Arial"/>
                <a:ea typeface="Arial"/>
                <a:cs typeface="Arial"/>
                <a:sym typeface="Arial"/>
              </a:rPr>
              <a:t>High-Quality Data Collection and Preparation:</a:t>
            </a:r>
            <a:endParaRPr sz="1700">
              <a:latin typeface="Arial"/>
              <a:ea typeface="Arial"/>
              <a:cs typeface="Arial"/>
              <a:sym typeface="Arial"/>
            </a:endParaRPr>
          </a:p>
        </p:txBody>
      </p:sp>
      <p:sp>
        <p:nvSpPr>
          <p:cNvPr id="101" name="Google Shape;101;p6"/>
          <p:cNvSpPr txBox="1"/>
          <p:nvPr/>
        </p:nvSpPr>
        <p:spPr>
          <a:xfrm>
            <a:off x="304800" y="3810000"/>
            <a:ext cx="5691600" cy="1585800"/>
          </a:xfrm>
          <a:prstGeom prst="rect">
            <a:avLst/>
          </a:prstGeom>
          <a:noFill/>
          <a:ln>
            <a:noFill/>
          </a:ln>
        </p:spPr>
        <p:txBody>
          <a:bodyPr anchorCtr="0" anchor="t" bIns="0" lIns="0" spcFirstLastPara="1" rIns="0" wrap="square" tIns="15225">
            <a:spAutoFit/>
          </a:bodyPr>
          <a:lstStyle/>
          <a:p>
            <a:pPr indent="-313055" lvl="0" marL="325120" marR="5080" rtl="0" algn="l">
              <a:lnSpc>
                <a:spcPct val="115100"/>
              </a:lnSpc>
              <a:spcBef>
                <a:spcPts val="0"/>
              </a:spcBef>
              <a:spcAft>
                <a:spcPts val="0"/>
              </a:spcAft>
              <a:buClr>
                <a:srgbClr val="000000"/>
              </a:buClr>
              <a:buSzPts val="1100"/>
              <a:buFont typeface="Arial"/>
              <a:buChar char="●"/>
            </a:pPr>
            <a:r>
              <a:rPr b="1" i="0" lang="en-US" sz="1900" u="none" cap="none" strike="noStrike">
                <a:solidFill>
                  <a:srgbClr val="000000"/>
                </a:solidFill>
                <a:latin typeface="Arial"/>
                <a:ea typeface="Arial"/>
                <a:cs typeface="Arial"/>
                <a:sym typeface="Arial"/>
              </a:rPr>
              <a:t>Large and Diverse Datasets: </a:t>
            </a:r>
            <a:r>
              <a:rPr b="0" i="0" lang="en-US" sz="1800" u="none" cap="none" strike="noStrike">
                <a:solidFill>
                  <a:srgbClr val="000000"/>
                </a:solidFill>
                <a:latin typeface="Arial"/>
                <a:ea typeface="Arial"/>
                <a:cs typeface="Arial"/>
                <a:sym typeface="Arial"/>
              </a:rPr>
              <a:t>Gathering a comprehensive dataset of brain MRI or CT scans that include various types of tumors, different imaging protocols, and diverse patient demographics is cruci</a:t>
            </a:r>
            <a:r>
              <a:rPr b="0" i="0" lang="en-US" sz="1500" u="none" cap="none" strike="noStrike">
                <a:solidFill>
                  <a:srgbClr val="000000"/>
                </a:solidFill>
                <a:latin typeface="Arial"/>
                <a:ea typeface="Arial"/>
                <a:cs typeface="Arial"/>
                <a:sym typeface="Arial"/>
              </a:rPr>
              <a:t>al.</a:t>
            </a:r>
            <a:endParaRPr b="0" i="0" sz="1500" u="none" cap="none" strike="noStrike">
              <a:solidFill>
                <a:srgbClr val="000000"/>
              </a:solidFill>
              <a:latin typeface="Arial"/>
              <a:ea typeface="Arial"/>
              <a:cs typeface="Arial"/>
              <a:sym typeface="Arial"/>
            </a:endParaRPr>
          </a:p>
        </p:txBody>
      </p:sp>
      <p:pic>
        <p:nvPicPr>
          <p:cNvPr id="102" name="Google Shape;102;p6"/>
          <p:cNvPicPr preferRelativeResize="0"/>
          <p:nvPr/>
        </p:nvPicPr>
        <p:blipFill rotWithShape="1">
          <a:blip r:embed="rId3">
            <a:alphaModFix/>
          </a:blip>
          <a:srcRect b="0" l="0" r="0" t="0"/>
          <a:stretch/>
        </p:blipFill>
        <p:spPr>
          <a:xfrm>
            <a:off x="7255160" y="172324"/>
            <a:ext cx="4606765" cy="5981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7"/>
          <p:cNvSpPr/>
          <p:nvPr/>
        </p:nvSpPr>
        <p:spPr>
          <a:xfrm>
            <a:off x="85724" y="85724"/>
            <a:ext cx="4090035" cy="480059"/>
          </a:xfrm>
          <a:custGeom>
            <a:rect b="b" l="l" r="r" t="t"/>
            <a:pathLst>
              <a:path extrusionOk="0" h="480059" w="4090035">
                <a:moveTo>
                  <a:pt x="4089960" y="480059"/>
                </a:moveTo>
                <a:lnTo>
                  <a:pt x="0" y="480059"/>
                </a:lnTo>
                <a:lnTo>
                  <a:pt x="0" y="0"/>
                </a:lnTo>
                <a:lnTo>
                  <a:pt x="4089960" y="0"/>
                </a:lnTo>
                <a:lnTo>
                  <a:pt x="4089960" y="48005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7"/>
          <p:cNvSpPr txBox="1"/>
          <p:nvPr>
            <p:ph type="title"/>
          </p:nvPr>
        </p:nvSpPr>
        <p:spPr>
          <a:xfrm>
            <a:off x="73024" y="57022"/>
            <a:ext cx="12045950" cy="497572"/>
          </a:xfrm>
          <a:prstGeom prst="rect">
            <a:avLst/>
          </a:prstGeom>
          <a:solidFill>
            <a:srgbClr val="92CCDC"/>
          </a:solidFill>
          <a:ln cap="flat" cmpd="sng" w="9525">
            <a:solidFill>
              <a:srgbClr val="93B3D7"/>
            </a:solidFill>
            <a:prstDash val="solid"/>
            <a:round/>
            <a:headEnd len="sm" w="sm" type="none"/>
            <a:tailEnd len="sm" w="sm" type="none"/>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0" lang="en-US" u="none"/>
              <a:t>AI in Medical Imaging</a:t>
            </a:r>
            <a:endParaRPr/>
          </a:p>
        </p:txBody>
      </p:sp>
      <p:sp>
        <p:nvSpPr>
          <p:cNvPr id="109" name="Google Shape;109;p7"/>
          <p:cNvSpPr txBox="1"/>
          <p:nvPr/>
        </p:nvSpPr>
        <p:spPr>
          <a:xfrm>
            <a:off x="0" y="1400300"/>
            <a:ext cx="5601300" cy="42285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1</a:t>
            </a:r>
            <a:r>
              <a:rPr b="1" i="0" lang="en-US" sz="2100" u="none" cap="none" strike="noStrike">
                <a:solidFill>
                  <a:srgbClr val="000000"/>
                </a:solidFill>
                <a:latin typeface="Arial"/>
                <a:ea typeface="Arial"/>
                <a:cs typeface="Arial"/>
                <a:sym typeface="Arial"/>
              </a:rPr>
              <a:t>.Automated Detection and Segmentation:</a:t>
            </a:r>
            <a:endParaRPr b="0" i="0" sz="2100" u="none" cap="none" strike="noStrike">
              <a:solidFill>
                <a:srgbClr val="000000"/>
              </a:solidFill>
              <a:latin typeface="Arial"/>
              <a:ea typeface="Arial"/>
              <a:cs typeface="Arial"/>
              <a:sym typeface="Arial"/>
            </a:endParaRPr>
          </a:p>
          <a:p>
            <a:pPr indent="-307975" lvl="1" marL="464183" marR="363220" rtl="0" algn="just">
              <a:lnSpc>
                <a:spcPct val="115100"/>
              </a:lnSpc>
              <a:spcBef>
                <a:spcPts val="1285"/>
              </a:spcBef>
              <a:spcAft>
                <a:spcPts val="0"/>
              </a:spcAft>
              <a:buClr>
                <a:srgbClr val="000000"/>
              </a:buClr>
              <a:buSzPts val="1100"/>
              <a:buFont typeface="Arial"/>
              <a:buChar char="●"/>
            </a:pPr>
            <a:r>
              <a:rPr b="1" i="0" lang="en-US" sz="1900" u="none" cap="none" strike="noStrike">
                <a:solidFill>
                  <a:srgbClr val="000000"/>
                </a:solidFill>
                <a:latin typeface="Arial"/>
                <a:ea typeface="Arial"/>
                <a:cs typeface="Arial"/>
                <a:sym typeface="Arial"/>
              </a:rPr>
              <a:t>Convolutional Neural Networks (CNNs)</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0" lvl="0" marL="457200" marR="363220" rtl="0" algn="ctr">
              <a:lnSpc>
                <a:spcPct val="115100"/>
              </a:lnSpc>
              <a:spcBef>
                <a:spcPts val="1285"/>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r>
              <a:rPr b="0" i="0" lang="en-US" sz="1700" u="none" cap="none" strike="noStrike">
                <a:solidFill>
                  <a:srgbClr val="000000"/>
                </a:solidFill>
                <a:latin typeface="Arial"/>
                <a:ea typeface="Arial"/>
                <a:cs typeface="Arial"/>
                <a:sym typeface="Arial"/>
              </a:rPr>
              <a:t> AI algorithms, particularly CNNs, areadept at         automatically analyzing and 	interpreting	medical images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43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a:t>
            </a:r>
            <a:r>
              <a:rPr b="1" i="0" lang="en-US" sz="2100" u="none" cap="none" strike="noStrike">
                <a:solidFill>
                  <a:srgbClr val="000000"/>
                </a:solidFill>
                <a:latin typeface="Arial"/>
                <a:ea typeface="Arial"/>
                <a:cs typeface="Arial"/>
                <a:sym typeface="Arial"/>
              </a:rPr>
              <a:t>.Classification of Tumor Type:</a:t>
            </a:r>
            <a:endParaRPr b="0" i="0" sz="2100" u="none" cap="none" strike="noStrike">
              <a:solidFill>
                <a:srgbClr val="000000"/>
              </a:solidFill>
              <a:latin typeface="Arial"/>
              <a:ea typeface="Arial"/>
              <a:cs typeface="Arial"/>
              <a:sym typeface="Arial"/>
            </a:endParaRPr>
          </a:p>
          <a:p>
            <a:pPr indent="0" lvl="0" marL="457200" marR="372110" rtl="0" algn="l">
              <a:lnSpc>
                <a:spcPct val="115199"/>
              </a:lnSpc>
              <a:spcBef>
                <a:spcPts val="1215"/>
              </a:spcBef>
              <a:spcAft>
                <a:spcPts val="0"/>
              </a:spcAft>
              <a:buClr>
                <a:srgbClr val="000000"/>
              </a:buClr>
              <a:buSzPts val="2100"/>
              <a:buFont typeface="Arial"/>
              <a:buNone/>
            </a:pPr>
            <a:r>
              <a:rPr b="1" i="0" lang="en-US" sz="2100" u="none" cap="none" strike="noStrike">
                <a:solidFill>
                  <a:srgbClr val="000000"/>
                </a:solidFill>
                <a:latin typeface="Arial"/>
                <a:ea typeface="Arial"/>
                <a:cs typeface="Arial"/>
                <a:sym typeface="Arial"/>
              </a:rPr>
              <a:t>  .   Machine Learning Models</a:t>
            </a:r>
            <a:r>
              <a:rPr b="0" i="0" lang="en-US" sz="14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AI-based      classifiers trained on labeled datasets can differentiate between different types of brain tumors, such as gliomas, meningiomas, and metastases.</a:t>
            </a:r>
            <a:endParaRPr b="0" i="0" sz="1800" u="none" cap="none" strike="noStrike">
              <a:solidFill>
                <a:srgbClr val="000000"/>
              </a:solidFill>
              <a:latin typeface="Arial"/>
              <a:ea typeface="Arial"/>
              <a:cs typeface="Arial"/>
              <a:sym typeface="Arial"/>
            </a:endParaRPr>
          </a:p>
        </p:txBody>
      </p:sp>
      <p:pic>
        <p:nvPicPr>
          <p:cNvPr id="110" name="Google Shape;110;p7"/>
          <p:cNvPicPr preferRelativeResize="0"/>
          <p:nvPr/>
        </p:nvPicPr>
        <p:blipFill rotWithShape="1">
          <a:blip r:embed="rId3">
            <a:alphaModFix/>
          </a:blip>
          <a:srcRect b="0" l="0" r="0" t="0"/>
          <a:stretch/>
        </p:blipFill>
        <p:spPr>
          <a:xfrm>
            <a:off x="5873988" y="152399"/>
            <a:ext cx="5818488" cy="6553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73024" y="57022"/>
            <a:ext cx="12045900" cy="600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i="0" lang="en-US" sz="3900" u="none">
                <a:solidFill>
                  <a:srgbClr val="222222"/>
                </a:solidFill>
                <a:highlight>
                  <a:srgbClr val="92CCDC"/>
                </a:highlight>
              </a:rPr>
              <a:t>A</a:t>
            </a:r>
            <a:r>
              <a:rPr i="0" lang="en-US" sz="3700" u="none">
                <a:solidFill>
                  <a:srgbClr val="222222"/>
                </a:solidFill>
                <a:highlight>
                  <a:srgbClr val="92CCDC"/>
                </a:highlight>
              </a:rPr>
              <a:t>lgorithms</a:t>
            </a:r>
            <a:endParaRPr sz="5750">
              <a:highlight>
                <a:srgbClr val="92CCDC"/>
              </a:highlight>
            </a:endParaRPr>
          </a:p>
        </p:txBody>
      </p:sp>
      <p:sp>
        <p:nvSpPr>
          <p:cNvPr id="116" name="Google Shape;116;p8"/>
          <p:cNvSpPr txBox="1"/>
          <p:nvPr/>
        </p:nvSpPr>
        <p:spPr>
          <a:xfrm>
            <a:off x="131025" y="855425"/>
            <a:ext cx="9426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222222"/>
                </a:solidFill>
                <a:highlight>
                  <a:srgbClr val="92CCDC"/>
                </a:highlight>
                <a:latin typeface="Arial"/>
                <a:ea typeface="Arial"/>
                <a:cs typeface="Arial"/>
                <a:sym typeface="Arial"/>
              </a:rPr>
              <a:t>Algorithms for Brain Tumor Detection from MRI Images</a:t>
            </a:r>
            <a:endParaRPr b="0" i="0" sz="3000" u="sng" cap="none" strike="noStrike">
              <a:solidFill>
                <a:srgbClr val="9FC5E8"/>
              </a:solidFill>
              <a:highlight>
                <a:srgbClr val="92CCDC"/>
              </a:highlight>
              <a:latin typeface="Arial"/>
              <a:ea typeface="Arial"/>
              <a:cs typeface="Arial"/>
              <a:sym typeface="Arial"/>
            </a:endParaRPr>
          </a:p>
        </p:txBody>
      </p:sp>
      <p:sp>
        <p:nvSpPr>
          <p:cNvPr id="117" name="Google Shape;117;p8"/>
          <p:cNvSpPr txBox="1"/>
          <p:nvPr/>
        </p:nvSpPr>
        <p:spPr>
          <a:xfrm>
            <a:off x="131025" y="1573300"/>
            <a:ext cx="35043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222222"/>
                </a:solidFill>
                <a:highlight>
                  <a:srgbClr val="92CCDC"/>
                </a:highlight>
                <a:latin typeface="Arial"/>
                <a:ea typeface="Arial"/>
                <a:cs typeface="Arial"/>
                <a:sym typeface="Arial"/>
              </a:rPr>
              <a:t>1</a:t>
            </a:r>
            <a:r>
              <a:rPr b="0" i="0" lang="en-US" sz="2600" u="none" cap="none" strike="noStrike">
                <a:solidFill>
                  <a:srgbClr val="222222"/>
                </a:solidFill>
                <a:highlight>
                  <a:srgbClr val="92CCDC"/>
                </a:highlight>
                <a:latin typeface="Arial"/>
                <a:ea typeface="Arial"/>
                <a:cs typeface="Arial"/>
                <a:sym typeface="Arial"/>
              </a:rPr>
              <a:t>. Data Preprocessing</a:t>
            </a:r>
            <a:endParaRPr b="0" i="0" sz="2900" u="none" cap="none" strike="noStrike">
              <a:solidFill>
                <a:srgbClr val="000000"/>
              </a:solidFill>
              <a:highlight>
                <a:srgbClr val="92CCDC"/>
              </a:highlight>
              <a:latin typeface="Arial"/>
              <a:ea typeface="Arial"/>
              <a:cs typeface="Arial"/>
              <a:sym typeface="Arial"/>
            </a:endParaRPr>
          </a:p>
        </p:txBody>
      </p:sp>
      <p:sp>
        <p:nvSpPr>
          <p:cNvPr id="118" name="Google Shape;118;p8"/>
          <p:cNvSpPr txBox="1"/>
          <p:nvPr/>
        </p:nvSpPr>
        <p:spPr>
          <a:xfrm>
            <a:off x="205875" y="2275875"/>
            <a:ext cx="3429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22222"/>
                </a:solidFill>
                <a:highlight>
                  <a:srgbClr val="92CCDC"/>
                </a:highlight>
                <a:latin typeface="Arial"/>
                <a:ea typeface="Arial"/>
                <a:cs typeface="Arial"/>
                <a:sym typeface="Arial"/>
              </a:rPr>
              <a:t>2</a:t>
            </a:r>
            <a:r>
              <a:rPr b="0" i="0" lang="en-US" sz="2500" u="none" cap="none" strike="noStrike">
                <a:solidFill>
                  <a:srgbClr val="222222"/>
                </a:solidFill>
                <a:highlight>
                  <a:srgbClr val="92CCDC"/>
                </a:highlight>
                <a:latin typeface="Arial"/>
                <a:ea typeface="Arial"/>
                <a:cs typeface="Arial"/>
                <a:sym typeface="Arial"/>
              </a:rPr>
              <a:t>. Image Segmentation</a:t>
            </a:r>
            <a:endParaRPr b="0" i="0" sz="2800" u="none" cap="none" strike="noStrike">
              <a:solidFill>
                <a:srgbClr val="000000"/>
              </a:solidFill>
              <a:highlight>
                <a:srgbClr val="92CCDC"/>
              </a:highlight>
              <a:latin typeface="Arial"/>
              <a:ea typeface="Arial"/>
              <a:cs typeface="Arial"/>
              <a:sym typeface="Arial"/>
            </a:endParaRPr>
          </a:p>
        </p:txBody>
      </p:sp>
      <p:sp>
        <p:nvSpPr>
          <p:cNvPr id="119" name="Google Shape;119;p8"/>
          <p:cNvSpPr txBox="1"/>
          <p:nvPr/>
        </p:nvSpPr>
        <p:spPr>
          <a:xfrm>
            <a:off x="205875" y="3074275"/>
            <a:ext cx="3685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13131"/>
                </a:solidFill>
                <a:highlight>
                  <a:srgbClr val="92CCDC"/>
                </a:highlight>
                <a:latin typeface="Arial"/>
                <a:ea typeface="Arial"/>
                <a:cs typeface="Arial"/>
                <a:sym typeface="Arial"/>
              </a:rPr>
              <a:t>3</a:t>
            </a:r>
            <a:r>
              <a:rPr b="0" i="0" lang="en-US" sz="2600" u="none" cap="none" strike="noStrike">
                <a:solidFill>
                  <a:srgbClr val="313131"/>
                </a:solidFill>
                <a:highlight>
                  <a:srgbClr val="92CCDC"/>
                </a:highlight>
                <a:latin typeface="Arial"/>
                <a:ea typeface="Arial"/>
                <a:cs typeface="Arial"/>
                <a:sym typeface="Arial"/>
              </a:rPr>
              <a:t>. Feature Extraction</a:t>
            </a:r>
            <a:endParaRPr b="0" i="0" sz="2900" u="none" cap="none" strike="noStrike">
              <a:solidFill>
                <a:srgbClr val="313131"/>
              </a:solidFill>
              <a:highlight>
                <a:srgbClr val="92CCDC"/>
              </a:highlight>
              <a:latin typeface="Arial"/>
              <a:ea typeface="Arial"/>
              <a:cs typeface="Arial"/>
              <a:sym typeface="Arial"/>
            </a:endParaRPr>
          </a:p>
        </p:txBody>
      </p:sp>
      <p:sp>
        <p:nvSpPr>
          <p:cNvPr id="120" name="Google Shape;120;p8"/>
          <p:cNvSpPr txBox="1"/>
          <p:nvPr/>
        </p:nvSpPr>
        <p:spPr>
          <a:xfrm>
            <a:off x="205875" y="3888275"/>
            <a:ext cx="317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222222"/>
                </a:solidFill>
                <a:highlight>
                  <a:srgbClr val="92CCDC"/>
                </a:highlight>
                <a:latin typeface="Arial"/>
                <a:ea typeface="Arial"/>
                <a:cs typeface="Arial"/>
                <a:sym typeface="Arial"/>
              </a:rPr>
              <a:t>4. Classification</a:t>
            </a:r>
            <a:endParaRPr b="0" i="0" sz="2800" u="none" cap="none" strike="noStrike">
              <a:solidFill>
                <a:srgbClr val="000000"/>
              </a:solidFill>
              <a:highlight>
                <a:srgbClr val="92CCDC"/>
              </a:highlight>
              <a:latin typeface="Arial"/>
              <a:ea typeface="Arial"/>
              <a:cs typeface="Arial"/>
              <a:sym typeface="Arial"/>
            </a:endParaRPr>
          </a:p>
        </p:txBody>
      </p:sp>
      <p:sp>
        <p:nvSpPr>
          <p:cNvPr id="121" name="Google Shape;121;p8"/>
          <p:cNvSpPr txBox="1"/>
          <p:nvPr/>
        </p:nvSpPr>
        <p:spPr>
          <a:xfrm>
            <a:off x="278375" y="4575250"/>
            <a:ext cx="3016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222222"/>
                </a:solidFill>
                <a:highlight>
                  <a:srgbClr val="92CCDC"/>
                </a:highlight>
                <a:latin typeface="Arial"/>
                <a:ea typeface="Arial"/>
                <a:cs typeface="Arial"/>
                <a:sym typeface="Arial"/>
              </a:rPr>
              <a:t>5</a:t>
            </a:r>
            <a:r>
              <a:rPr b="0" i="0" lang="en-US" sz="2200" u="none" cap="none" strike="noStrike">
                <a:solidFill>
                  <a:srgbClr val="222222"/>
                </a:solidFill>
                <a:highlight>
                  <a:srgbClr val="92CCDC"/>
                </a:highlight>
                <a:latin typeface="Arial"/>
                <a:ea typeface="Arial"/>
                <a:cs typeface="Arial"/>
                <a:sym typeface="Arial"/>
              </a:rPr>
              <a:t>. Post-Processing</a:t>
            </a:r>
            <a:endParaRPr b="0" i="0" sz="2500" u="none" cap="none" strike="noStrike">
              <a:solidFill>
                <a:srgbClr val="000000"/>
              </a:solidFill>
              <a:highlight>
                <a:srgbClr val="92CCDC"/>
              </a:highlight>
              <a:latin typeface="Arial"/>
              <a:ea typeface="Arial"/>
              <a:cs typeface="Arial"/>
              <a:sym typeface="Arial"/>
            </a:endParaRPr>
          </a:p>
        </p:txBody>
      </p:sp>
      <p:pic>
        <p:nvPicPr>
          <p:cNvPr id="122" name="Google Shape;122;p8"/>
          <p:cNvPicPr preferRelativeResize="0"/>
          <p:nvPr/>
        </p:nvPicPr>
        <p:blipFill rotWithShape="1">
          <a:blip r:embed="rId3">
            <a:alphaModFix/>
          </a:blip>
          <a:srcRect b="0" l="0" r="0" t="0"/>
          <a:stretch/>
        </p:blipFill>
        <p:spPr>
          <a:xfrm>
            <a:off x="7089575" y="1455725"/>
            <a:ext cx="5029350" cy="562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ph type="title"/>
          </p:nvPr>
        </p:nvSpPr>
        <p:spPr>
          <a:xfrm>
            <a:off x="73024" y="57022"/>
            <a:ext cx="12045900" cy="5318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1. </a:t>
            </a:r>
            <a:r>
              <a:rPr i="0" lang="en-US" sz="2500" u="none">
                <a:solidFill>
                  <a:srgbClr val="222222"/>
                </a:solidFill>
                <a:highlight>
                  <a:srgbClr val="92CCDC"/>
                </a:highlight>
              </a:rPr>
              <a:t>Data Preprocessing</a:t>
            </a:r>
            <a:endParaRPr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Algorithm: MRI Image Preprocessing</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500" u="none">
                <a:solidFill>
                  <a:srgbClr val="222222"/>
                </a:solidFill>
                <a:highlight>
                  <a:srgbClr val="92CCDC"/>
                </a:highlight>
              </a:rPr>
              <a:t>Input</a:t>
            </a:r>
            <a:r>
              <a:rPr b="0" i="0" lang="en-US" sz="2500" u="none">
                <a:solidFill>
                  <a:srgbClr val="222222"/>
                </a:solidFill>
                <a:highlight>
                  <a:srgbClr val="92CCDC"/>
                </a:highlight>
              </a:rPr>
              <a:t>: Raw MRI images.</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500" u="none">
                <a:solidFill>
                  <a:srgbClr val="222222"/>
                </a:solidFill>
                <a:highlight>
                  <a:srgbClr val="92CCDC"/>
                </a:highlight>
              </a:rPr>
              <a:t>Steps</a:t>
            </a:r>
            <a:r>
              <a:rPr b="0" i="0" lang="en-US" sz="2500" u="none">
                <a:solidFill>
                  <a:srgbClr val="222222"/>
                </a:solidFill>
                <a:highlight>
                  <a:srgbClr val="92CCDC"/>
                </a:highlight>
              </a:rPr>
              <a:t>:</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Load MRI image.</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Normalize image intensity:</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Convert pixel values to a common scale.</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Use normalization techniques like min-max normalization.</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b="0" i="0" lang="en-US" sz="2500" u="none">
                <a:solidFill>
                  <a:srgbClr val="222222"/>
                </a:solidFill>
                <a:highlight>
                  <a:srgbClr val="92CCDC"/>
                </a:highlight>
              </a:rPr>
              <a:t>Apply noise reduction:</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t/>
            </a:r>
            <a:endParaRPr b="0" i="0" sz="2500" u="none">
              <a:solidFill>
                <a:srgbClr val="222222"/>
              </a:solidFill>
              <a:highlight>
                <a:srgbClr val="92CCDC"/>
              </a:highlight>
            </a:endParaRPr>
          </a:p>
          <a:p>
            <a:pPr indent="0" lvl="0" marL="0" rtl="0" algn="l">
              <a:lnSpc>
                <a:spcPct val="100000"/>
              </a:lnSpc>
              <a:spcBef>
                <a:spcPts val="0"/>
              </a:spcBef>
              <a:spcAft>
                <a:spcPts val="0"/>
              </a:spcAft>
              <a:buClr>
                <a:schemeClr val="dk1"/>
              </a:buClr>
              <a:buSzPts val="1100"/>
              <a:buFont typeface="Arial"/>
              <a:buNone/>
            </a:pPr>
            <a:r>
              <a:rPr i="0" lang="en-US" sz="2500" u="none">
                <a:solidFill>
                  <a:srgbClr val="222222"/>
                </a:solidFill>
                <a:highlight>
                  <a:srgbClr val="92CCDC"/>
                </a:highlight>
              </a:rPr>
              <a:t>Output</a:t>
            </a:r>
            <a:r>
              <a:rPr b="0" i="0" lang="en-US" sz="2500" u="none">
                <a:solidFill>
                  <a:srgbClr val="222222"/>
                </a:solidFill>
                <a:highlight>
                  <a:srgbClr val="92CCDC"/>
                </a:highlight>
              </a:rPr>
              <a:t>: Preprocessed MRI images.</a:t>
            </a:r>
            <a:endParaRPr b="0" i="0" sz="2500" u="none">
              <a:solidFill>
                <a:srgbClr val="222222"/>
              </a:solidFill>
              <a:highlight>
                <a:srgbClr val="92CCDC"/>
              </a:highlight>
            </a:endParaRPr>
          </a:p>
          <a:p>
            <a:pPr indent="0" lvl="0" marL="0" rtl="0" algn="l">
              <a:lnSpc>
                <a:spcPct val="100000"/>
              </a:lnSpc>
              <a:spcBef>
                <a:spcPts val="0"/>
              </a:spcBef>
              <a:spcAft>
                <a:spcPts val="0"/>
              </a:spcAft>
              <a:buSzPts val="1400"/>
              <a:buNone/>
            </a:pPr>
            <a:r>
              <a:t/>
            </a:r>
            <a:endParaRPr sz="4550">
              <a:highlight>
                <a:srgbClr val="92CCDC"/>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